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0"/>
  </p:notesMasterIdLst>
  <p:handoutMasterIdLst>
    <p:handoutMasterId r:id="rId61"/>
  </p:handoutMasterIdLst>
  <p:sldIdLst>
    <p:sldId id="343" r:id="rId2"/>
    <p:sldId id="259" r:id="rId3"/>
    <p:sldId id="285" r:id="rId4"/>
    <p:sldId id="303" r:id="rId5"/>
    <p:sldId id="304" r:id="rId6"/>
    <p:sldId id="261" r:id="rId7"/>
    <p:sldId id="274" r:id="rId8"/>
    <p:sldId id="275" r:id="rId9"/>
    <p:sldId id="280" r:id="rId10"/>
    <p:sldId id="282" r:id="rId11"/>
    <p:sldId id="283" r:id="rId12"/>
    <p:sldId id="289" r:id="rId13"/>
    <p:sldId id="305" r:id="rId14"/>
    <p:sldId id="290" r:id="rId15"/>
    <p:sldId id="292" r:id="rId16"/>
    <p:sldId id="291" r:id="rId17"/>
    <p:sldId id="293" r:id="rId18"/>
    <p:sldId id="294" r:id="rId19"/>
    <p:sldId id="300" r:id="rId20"/>
    <p:sldId id="297" r:id="rId21"/>
    <p:sldId id="298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42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</p:sldIdLst>
  <p:sldSz cx="9144000" cy="6858000" type="screen4x3"/>
  <p:notesSz cx="7086600" cy="9372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C2816A"/>
    <a:srgbClr val="B36549"/>
    <a:srgbClr val="33CCCC"/>
    <a:srgbClr val="33CC33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5213" autoAdjust="0"/>
  </p:normalViewPr>
  <p:slideViewPr>
    <p:cSldViewPr>
      <p:cViewPr varScale="1">
        <p:scale>
          <a:sx n="128" d="100"/>
          <a:sy n="128" d="100"/>
        </p:scale>
        <p:origin x="-3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876" y="-108"/>
      </p:cViewPr>
      <p:guideLst>
        <p:guide orient="horz" pos="295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4.xml"/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t" anchorCtr="0" compatLnSpc="1">
            <a:prstTxWarp prst="textNoShape">
              <a:avLst/>
            </a:prstTxWarp>
          </a:bodyPr>
          <a:lstStyle>
            <a:lvl1pPr algn="l" defTabSz="940043">
              <a:defRPr sz="1200" smtClean="0"/>
            </a:lvl1pPr>
          </a:lstStyle>
          <a:p>
            <a:pPr>
              <a:defRPr/>
            </a:pPr>
            <a:r>
              <a:rPr lang="en-US"/>
              <a:t>Mod 8 Conc/Preg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18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t" anchorCtr="0" compatLnSpc="1">
            <a:prstTxWarp prst="textNoShape">
              <a:avLst/>
            </a:prstTxWarp>
          </a:bodyPr>
          <a:lstStyle>
            <a:lvl1pPr algn="r" defTabSz="940043">
              <a:defRPr sz="1200" smtClean="0"/>
            </a:lvl1pPr>
          </a:lstStyle>
          <a:p>
            <a:pPr>
              <a:defRPr/>
            </a:pPr>
            <a:fld id="{D6BEE358-47EE-4097-A818-9012437860F6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181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b" anchorCtr="0" compatLnSpc="1">
            <a:prstTxWarp prst="textNoShape">
              <a:avLst/>
            </a:prstTxWarp>
          </a:bodyPr>
          <a:lstStyle>
            <a:lvl1pPr algn="l" defTabSz="940043">
              <a:defRPr sz="1200" smtClean="0"/>
            </a:lvl1pPr>
          </a:lstStyle>
          <a:p>
            <a:pPr>
              <a:defRPr/>
            </a:pPr>
            <a:r>
              <a:rPr lang="en-US"/>
              <a:t>Scudmore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04288"/>
            <a:ext cx="30718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b" anchorCtr="0" compatLnSpc="1">
            <a:prstTxWarp prst="textNoShape">
              <a:avLst/>
            </a:prstTxWarp>
          </a:bodyPr>
          <a:lstStyle>
            <a:lvl1pPr algn="r" defTabSz="940043">
              <a:defRPr sz="1200"/>
            </a:lvl1pPr>
          </a:lstStyle>
          <a:p>
            <a:pPr>
              <a:defRPr/>
            </a:pPr>
            <a:fld id="{E7293180-F14B-45DD-A3E9-7BA55A84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t" anchorCtr="0" compatLnSpc="1">
            <a:prstTxWarp prst="textNoShape">
              <a:avLst/>
            </a:prstTxWarp>
          </a:bodyPr>
          <a:lstStyle>
            <a:lvl1pPr algn="l" defTabSz="94004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Mod 8 Conc/Preg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071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t" anchorCtr="0" compatLnSpc="1">
            <a:prstTxWarp prst="textNoShape">
              <a:avLst/>
            </a:prstTxWarp>
          </a:bodyPr>
          <a:lstStyle>
            <a:lvl1pPr algn="r" defTabSz="94004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687F7A5-CD43-4694-A662-E11F9477C27D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700"/>
            <a:ext cx="3071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b" anchorCtr="0" compatLnSpc="1">
            <a:prstTxWarp prst="textNoShape">
              <a:avLst/>
            </a:prstTxWarp>
          </a:bodyPr>
          <a:lstStyle>
            <a:lvl1pPr algn="l" defTabSz="94004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Scudmore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02700"/>
            <a:ext cx="3071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5" tIns="47023" rIns="94045" bIns="47023" numCol="1" anchor="b" anchorCtr="0" compatLnSpc="1">
            <a:prstTxWarp prst="textNoShape">
              <a:avLst/>
            </a:prstTxWarp>
          </a:bodyPr>
          <a:lstStyle>
            <a:lvl1pPr algn="r" defTabSz="94004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E104ECE-2589-4A60-87B4-C721A25C6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92A9507D-A0AE-47D1-A8B6-A91787F03414}" type="slidenum">
              <a:rPr lang="en-US" smtClean="0"/>
              <a:pPr defTabSz="939800"/>
              <a:t>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36131219-2826-4B21-9F14-4CCE33B1B506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04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042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5C62F51F-F5D9-439C-8BEB-02E0C59535E4}" type="slidenum">
              <a:rPr lang="en-US" smtClean="0"/>
              <a:pPr defTabSz="939800"/>
              <a:t>14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z="1000" smtClean="0"/>
          </a:p>
          <a:p>
            <a:pPr marL="230188" indent="-230188" eaLnBrk="1" hangingPunct="1"/>
            <a:r>
              <a:rPr lang="en-US" sz="1000" smtClean="0"/>
              <a:t>     </a:t>
            </a:r>
          </a:p>
        </p:txBody>
      </p:sp>
      <p:sp>
        <p:nvSpPr>
          <p:cNvPr id="696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4613AD84-5A25-42A2-8CC0-B98CADE2C15E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96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963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5D9C4B90-83FD-4F05-9556-F39593902CF8}" type="slidenum">
              <a:rPr lang="en-US" smtClean="0"/>
              <a:pPr defTabSz="939800"/>
              <a:t>15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z="100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088EFE8C-3FEE-4BE4-B478-0636FD341385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06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066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88373373-A201-423F-85C1-3B8B1D643A0B}" type="slidenum">
              <a:rPr lang="en-US" smtClean="0"/>
              <a:pPr defTabSz="939800"/>
              <a:t>16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z="1000" smtClean="0"/>
          </a:p>
        </p:txBody>
      </p:sp>
      <p:sp>
        <p:nvSpPr>
          <p:cNvPr id="716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A1524138-66D1-4E2B-BEEB-DB9CC05D972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16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168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6E1A37E-C1BB-4C6B-8C10-EE27F2804A0A}" type="slidenum">
              <a:rPr lang="en-US" smtClean="0"/>
              <a:pPr defTabSz="939800"/>
              <a:t>17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007E8C89-999C-4CFE-91D3-43DDD56C6545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271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16EA0F9-B47B-4673-8C45-2FF00E7E9567}" type="slidenum">
              <a:rPr lang="en-US" smtClean="0"/>
              <a:pPr defTabSz="939800"/>
              <a:t>18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mtClean="0"/>
          </a:p>
        </p:txBody>
      </p:sp>
      <p:sp>
        <p:nvSpPr>
          <p:cNvPr id="73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664A6F5D-2CA5-43BC-889C-C514DA0A30E2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37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373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020819B-F9E6-4D50-A238-969E83E472B5}" type="slidenum">
              <a:rPr lang="en-US" smtClean="0"/>
              <a:pPr defTabSz="939800"/>
              <a:t>19</a:t>
            </a:fld>
            <a:endParaRPr lang="en-US" smtClean="0"/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z="1000" smtClean="0"/>
          </a:p>
        </p:txBody>
      </p:sp>
      <p:sp>
        <p:nvSpPr>
          <p:cNvPr id="747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766BFD59-B05A-455B-87F7-4384C30D5281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47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475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A9EBAC30-14D1-47E6-B823-608D7FDBB034}" type="slidenum">
              <a:rPr lang="en-US" smtClean="0"/>
              <a:pPr defTabSz="939800"/>
              <a:t>20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2E2A07A-AF44-4B05-87BF-54D6A04DE5C4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57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578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C1210BD3-A94E-4137-A3BB-CA38F538AEFC}" type="slidenum">
              <a:rPr lang="en-US" smtClean="0"/>
              <a:pPr defTabSz="939800"/>
              <a:t>21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68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7F9F53A1-A534-40C9-88AE-1F222ABF2214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68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680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CE33AC40-6864-4DE2-8871-3D630E2AC63E}" type="slidenum">
              <a:rPr lang="en-US" smtClean="0"/>
              <a:pPr defTabSz="939800"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A29E7AF1-E326-4A5F-9CB6-90823C05BA37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78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783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9D74F5D4-50E2-4988-96D5-8C44A60D2C68}" type="slidenum">
              <a:rPr lang="en-US" smtClean="0"/>
              <a:pPr defTabSz="939800"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FCDD35E1-B9DE-49C7-8C71-6311869DDBDD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88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885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B9CC3C3-527E-49D8-B556-BCB2F44BFCE1}" type="slidenum">
              <a:rPr lang="en-US" smtClean="0"/>
              <a:pPr defTabSz="939800"/>
              <a:t>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71F4F548-8C2C-4FEF-B300-9C993069D21B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144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B571BB1-0E94-449E-9FF8-24B22770D340}" type="slidenum">
              <a:rPr lang="en-US" smtClean="0"/>
              <a:pPr defTabSz="939800"/>
              <a:t>25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727315B3-6B8C-42E2-8C73-4A9E815E9063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7987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D011A1B-703D-4535-8A47-4A6A810293A9}" type="slidenum">
              <a:rPr lang="en-US" smtClean="0"/>
              <a:pPr defTabSz="939800"/>
              <a:t>26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9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ECB27A7-9F07-4394-A804-4C5884199C4F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09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090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DA0735B0-7716-4552-ACC1-69A7863E68E2}" type="slidenum">
              <a:rPr lang="en-US" smtClean="0"/>
              <a:pPr defTabSz="939800"/>
              <a:t>27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594835AF-6037-4ABC-A16F-B4FA3484F5A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19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192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644538F3-947B-48BD-9083-625FA7B54FFA}" type="slidenum">
              <a:rPr lang="en-US" smtClean="0"/>
              <a:pPr defTabSz="939800"/>
              <a:t>28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1E8E2E8B-CFAE-4132-8DC6-8A062FECAD0E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29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295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CEB0F215-1989-4C16-8919-C1C5A8E87AA9}" type="slidenum">
              <a:rPr lang="en-US" smtClean="0"/>
              <a:pPr defTabSz="939800"/>
              <a:t>29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58B8B1E5-2824-4D14-B813-9A080464250B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39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397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901BF9F-CDF3-4B73-BACA-F5AEC117BF75}" type="slidenum">
              <a:rPr lang="en-US" smtClean="0"/>
              <a:pPr defTabSz="939800"/>
              <a:t>30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49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9AE8D369-732E-4F8B-A4CC-A0EB8128A83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49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499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916DACF9-AD3F-4E77-938D-23B01291AD89}" type="slidenum">
              <a:rPr lang="en-US" smtClean="0"/>
              <a:pPr defTabSz="939800"/>
              <a:t>31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60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1B741A41-7307-4F90-8EC7-E5AD9BCB9EA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60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602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7A641B3-045C-49FF-A8B2-5405AB6EDCF5}" type="slidenum">
              <a:rPr lang="en-US" smtClean="0"/>
              <a:pPr defTabSz="939800"/>
              <a:t>32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0DAA084-9571-49DB-BFEC-82D90600779F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70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704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2C22C66-238D-4DD9-9292-A24000BEDDB2}" type="slidenum">
              <a:rPr lang="en-US" smtClean="0"/>
              <a:pPr defTabSz="939800"/>
              <a:t>33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25524DDD-88B8-4F9F-A436-CFA6BE00FF6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80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807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56670570-ADAA-4B58-AF14-89B547F83096}" type="slidenum">
              <a:rPr lang="en-US" smtClean="0"/>
              <a:pPr defTabSz="939800"/>
              <a:t>34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90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B743B55-614E-42DB-ACB5-7418832A5A0C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890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8909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4A6F2B10-F334-418A-87D2-2BB91988D1AF}" type="slidenum">
              <a:rPr lang="en-US" smtClean="0"/>
              <a:pPr defTabSz="939800"/>
              <a:t>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4D5B17A4-CAAA-416D-A809-FF34138CE1E8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24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247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D24E08FC-E688-4571-BBE9-0B8F51AE0A24}" type="slidenum">
              <a:rPr lang="en-US" smtClean="0"/>
              <a:pPr defTabSz="939800"/>
              <a:t>35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01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8C0F91A-072B-4499-AC19-99CE2E73688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01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011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DC109845-BA49-42C4-9ABE-FAE1D4C7C110}" type="slidenum">
              <a:rPr lang="en-US" smtClean="0"/>
              <a:pPr defTabSz="939800"/>
              <a:t>36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11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3BA5B9E3-ABE9-40CF-8B95-AA2AD70F0A4B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11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114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6F782902-9063-44BB-AB0C-BCCED5C92484}" type="slidenum">
              <a:rPr lang="en-US" smtClean="0"/>
              <a:pPr defTabSz="939800"/>
              <a:t>37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2445189F-95B4-459F-B277-7EC118B4E971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21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216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569D291-089F-42F3-A023-2619EC0D6463}" type="slidenum">
              <a:rPr lang="en-US" smtClean="0"/>
              <a:pPr defTabSz="939800"/>
              <a:t>38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32F1D996-6B60-48F6-A231-30812B3A1CCE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31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319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75540380-60FC-4DE0-A3A8-BB15FD26CCD3}" type="slidenum">
              <a:rPr lang="en-US" smtClean="0"/>
              <a:pPr defTabSz="939800"/>
              <a:t>39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42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6F244DD1-C5AE-4C04-89C3-83F6815E099E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42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421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6516BC38-69EE-4D85-AB62-D19330BA9D96}" type="slidenum">
              <a:rPr lang="en-US" smtClean="0"/>
              <a:pPr defTabSz="939800"/>
              <a:t>40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52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59C7C61E-EB16-438A-B89D-D5E32AB16C29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52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523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D62A8143-C484-4772-9BB0-0930C53D2E50}" type="slidenum">
              <a:rPr lang="en-US" smtClean="0"/>
              <a:pPr defTabSz="939800"/>
              <a:t>42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01DDB95-4B92-4BA0-A6EE-B8744D7BC14A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62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626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D9005FE-4C42-4731-934A-CA3BB4216E46}" type="slidenum">
              <a:rPr lang="en-US" smtClean="0"/>
              <a:pPr defTabSz="939800"/>
              <a:t>43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AF5BB42-F060-4E7C-A815-686182827845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72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728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BA576F22-0121-4775-8FEB-454BDBFF2E02}" type="slidenum">
              <a:rPr lang="en-US" smtClean="0"/>
              <a:pPr defTabSz="939800"/>
              <a:t>44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83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43370C5B-8999-4E6E-BAF0-3A11A6FE2742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83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831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E14189FA-6A90-4A78-8941-C4CFCD229D7A}" type="slidenum">
              <a:rPr lang="en-US" smtClean="0"/>
              <a:pPr defTabSz="939800"/>
              <a:t>45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93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20DB7205-75F9-4FEE-BF1A-F20A28206C5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993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9933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B14CC08-3FAA-492B-A584-E43EC8722BD8}" type="slidenum">
              <a:rPr lang="en-US" smtClean="0"/>
              <a:pPr defTabSz="939800"/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r>
              <a:rPr lang="en-US" smtClean="0"/>
              <a:t>Text: Lowdermilk, pg 147</a:t>
            </a:r>
          </a:p>
          <a:p>
            <a:pPr marL="230188" indent="-230188" eaLnBrk="1" hangingPunct="1"/>
            <a:endParaRPr lang="en-US" smtClean="0"/>
          </a:p>
          <a:p>
            <a:pPr marL="230188" indent="-230188" eaLnBrk="1" hangingPunct="1">
              <a:buFontTx/>
              <a:buAutoNum type="arabicPeriod"/>
            </a:pPr>
            <a:r>
              <a:rPr lang="en-US" smtClean="0"/>
              <a:t>X-Linked Recessive  disorders = carried on the “X” Chromosomes by the female</a:t>
            </a:r>
          </a:p>
          <a:p>
            <a:pPr marL="230188" indent="-230188" eaLnBrk="1" hangingPunct="1">
              <a:buFontTx/>
              <a:buAutoNum type="arabicPeriod"/>
            </a:pPr>
            <a:r>
              <a:rPr lang="en-US" smtClean="0"/>
              <a:t>  Males most affected because they only have one “X” vs females with XX</a:t>
            </a:r>
          </a:p>
          <a:p>
            <a:pPr marL="230188" indent="-230188" eaLnBrk="1" hangingPunct="1">
              <a:buFontTx/>
              <a:buAutoNum type="arabicPeriod"/>
            </a:pPr>
            <a:r>
              <a:rPr lang="en-US" smtClean="0"/>
              <a:t>  Examples: Hemophilia, color blindness and muscular dystrophy</a:t>
            </a:r>
          </a:p>
          <a:p>
            <a:pPr marL="230188" indent="-230188" eaLnBrk="1" hangingPunct="1">
              <a:buFontTx/>
              <a:buAutoNum type="arabicPeriod"/>
            </a:pPr>
            <a:endParaRPr lang="en-US" smtClean="0"/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2662E0EF-459F-4F0E-819F-7D29E6D290B3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34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349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B201F682-D5FE-4D15-9193-2CDBCED71B3F}" type="slidenum">
              <a:rPr lang="en-US" smtClean="0"/>
              <a:pPr defTabSz="939800"/>
              <a:t>46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03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43CCF716-649F-4963-8A8D-339523A3D1E1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03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035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684819D9-96A9-4E8A-ACAF-71A5E381F4E6}" type="slidenum">
              <a:rPr lang="en-US" smtClean="0"/>
              <a:pPr defTabSz="939800"/>
              <a:t>47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13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3D49C12-C0EB-4BC6-9CBE-3A673E4E4DF8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13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138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973C648-C6F3-4A80-962F-D4D8ACF79B27}" type="slidenum">
              <a:rPr lang="en-US" smtClean="0"/>
              <a:pPr defTabSz="939800"/>
              <a:t>48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58ED2416-A44E-4901-80A9-9A90D5747A13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24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240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FFA76317-0C1B-43A0-9150-51BB51FC5534}" type="slidenum">
              <a:rPr lang="en-US" smtClean="0"/>
              <a:pPr defTabSz="939800"/>
              <a:t>49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34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AD96068C-A125-4CDD-89F1-51ADFA9EF619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34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343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E8B43401-7E44-479F-A553-40CC5D41CFC9}" type="slidenum">
              <a:rPr lang="en-US" smtClean="0"/>
              <a:pPr defTabSz="939800"/>
              <a:t>50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F973FCB-1C2A-4DDD-9C60-625B55FD25F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44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445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5A111DFC-31BD-40C2-83C1-704E35AD8026}" type="slidenum">
              <a:rPr lang="en-US" smtClean="0"/>
              <a:pPr defTabSz="939800"/>
              <a:t>51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A3554FDE-EE75-4682-AD26-FE190E9CFB27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54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547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09A747C8-3A39-4226-B6F0-6829FA51B567}" type="slidenum">
              <a:rPr lang="en-US" smtClean="0"/>
              <a:pPr defTabSz="939800"/>
              <a:t>52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65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EF1E4558-76C1-45B3-A0DE-18900BF9CAE6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65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650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797C3F7-F5A3-4E47-9411-30F9F5BC12C4}" type="slidenum">
              <a:rPr lang="en-US" smtClean="0"/>
              <a:pPr defTabSz="939800"/>
              <a:t>53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75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16129FF0-9F74-433C-BF4F-E4201466AD96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75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752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E6AC9FA-7F62-408F-BD6B-F7FF413332CC}" type="slidenum">
              <a:rPr lang="en-US" smtClean="0"/>
              <a:pPr defTabSz="939800"/>
              <a:t>54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85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6DB885A0-54CE-417E-99C5-A1D269F2599D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85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855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D01BD8BA-8A44-49DE-BD34-6FCEE6E5B343}" type="slidenum">
              <a:rPr lang="en-US" smtClean="0"/>
              <a:pPr defTabSz="939800"/>
              <a:t>55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A9E93F38-900C-4F9D-A241-DCAF43713FEC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095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0957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A2B9E992-6CB3-4393-9B53-1ACAF5446294}" type="slidenum">
              <a:rPr lang="en-US" smtClean="0"/>
              <a:pPr defTabSz="939800"/>
              <a:t>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endParaRPr lang="en-US" smtClean="0"/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659543D4-58FD-40BF-88E4-C3598C91ACBA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451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4C810C63-7549-4473-9CDE-DF823BD67C98}" type="slidenum">
              <a:rPr lang="en-US" smtClean="0"/>
              <a:pPr defTabSz="939800"/>
              <a:t>56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05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7A7BD05E-B1B7-417E-891B-4330B0717DC0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105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1059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BD8AC7C7-44F9-4E6A-8C76-3EDEFB557316}" type="slidenum">
              <a:rPr lang="en-US" smtClean="0"/>
              <a:pPr defTabSz="939800"/>
              <a:t>57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C96657A5-03D8-44D4-B68D-9E3469F36FF8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116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1162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CC21D7A1-6387-4271-8917-82C89F3C8573}" type="slidenum">
              <a:rPr lang="en-US" smtClean="0"/>
              <a:pPr defTabSz="939800"/>
              <a:t>58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02323DFC-257C-4E7F-B8BD-F366BC57B92B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1126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11264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6DED90A2-70A8-42C4-97C6-9561466D6264}" type="slidenum">
              <a:rPr lang="en-US" smtClean="0"/>
              <a:pPr defTabSz="939800"/>
              <a:t>9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409D953D-9FCB-4E66-BA42-6B222F7909C9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55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5543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A4AD13E6-12CA-4FB9-A277-C690C5894D9F}" type="slidenum">
              <a:rPr lang="en-US" smtClean="0"/>
              <a:pPr defTabSz="939800"/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88612B4D-D66F-4829-945A-FB9B1C8F2F16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65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656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1A55C6AC-2AB8-4085-B55C-3FC1B5A7DA33}" type="slidenum">
              <a:rPr lang="en-US" smtClean="0"/>
              <a:pPr defTabSz="939800"/>
              <a:t>11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EF3103A-570C-4A66-B368-97EFE0A9542C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75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759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9BAE75B-D79C-467C-9E34-E9542222CD66}" type="slidenum">
              <a:rPr lang="en-US" smtClean="0"/>
              <a:pPr defTabSz="939800"/>
              <a:t>12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188" indent="-230188" eaLnBrk="1" hangingPunct="1"/>
            <a:r>
              <a:rPr lang="en-US" smtClean="0"/>
              <a:t>Text: Lowdermilk,  pg.150</a:t>
            </a:r>
          </a:p>
          <a:p>
            <a:pPr marL="230188" indent="-230188" eaLnBrk="1" hangingPunct="1">
              <a:buFontTx/>
              <a:buAutoNum type="arabicPeriod"/>
            </a:pPr>
            <a:r>
              <a:rPr lang="en-US" sz="1000" smtClean="0"/>
              <a:t>Fertilization: union of egg and sperm in the outer 3</a:t>
            </a:r>
            <a:r>
              <a:rPr lang="en-US" sz="1000" baseline="30000" smtClean="0"/>
              <a:t>rd</a:t>
            </a:r>
            <a:r>
              <a:rPr lang="en-US" sz="1000" smtClean="0"/>
              <a:t> of fallopian tube = Ampulla</a:t>
            </a:r>
          </a:p>
          <a:p>
            <a:pPr marL="230188" indent="-230188" eaLnBrk="1" hangingPunct="1"/>
            <a:r>
              <a:rPr lang="en-US" sz="1000" smtClean="0"/>
              <a:t>     a. Ovum nucleus and head of sperm fuse to combine chromosomes = 46 pairs</a:t>
            </a:r>
          </a:p>
          <a:p>
            <a:pPr marL="230188" indent="-230188" eaLnBrk="1" hangingPunct="1"/>
            <a:r>
              <a:rPr lang="en-US" sz="1000" smtClean="0"/>
              <a:t>     b. Mitotic replication called cleavage begins = zygote travels 3-4 days down fallopian tube to uterus</a:t>
            </a:r>
          </a:p>
          <a:p>
            <a:pPr marL="230188" indent="-230188" eaLnBrk="1" hangingPunct="1"/>
            <a:r>
              <a:rPr lang="en-US" sz="1000" smtClean="0"/>
              <a:t>     c. Egg divides = morula (solid ball of cells) protected by zona pellucida</a:t>
            </a:r>
          </a:p>
          <a:p>
            <a:pPr marL="230188" indent="-230188" eaLnBrk="1" hangingPunct="1"/>
            <a:r>
              <a:rPr lang="en-US" sz="1000" smtClean="0"/>
              <a:t>     d. On the journey = fluid passes thrugh the zona pellucida into the intercellular spaces of the egg and separates tissue = #1 trophoblasts = placental tissue….#2 embryoblast (embryo)</a:t>
            </a:r>
          </a:p>
          <a:p>
            <a:pPr marL="230188" indent="-230188" eaLnBrk="1" hangingPunct="1"/>
            <a:endParaRPr lang="en-US" sz="1000" smtClean="0"/>
          </a:p>
          <a:p>
            <a:pPr marL="230188" indent="-230188" eaLnBrk="1" hangingPunct="1">
              <a:buFontTx/>
              <a:buAutoNum type="arabicPeriod" startAt="2"/>
            </a:pPr>
            <a:r>
              <a:rPr lang="en-US" sz="1000" smtClean="0"/>
              <a:t>Implantation</a:t>
            </a:r>
          </a:p>
          <a:p>
            <a:pPr marL="230188" indent="-230188" eaLnBrk="1" hangingPunct="1"/>
            <a:r>
              <a:rPr lang="en-US" sz="1000" smtClean="0"/>
              <a:t>     a. Zona pellucida degenerates &amp; trophoblast attaches to endometrium in the fundal region</a:t>
            </a:r>
          </a:p>
          <a:p>
            <a:pPr marL="230188" indent="-230188" eaLnBrk="1" hangingPunct="1"/>
            <a:r>
              <a:rPr lang="en-US" sz="1000" smtClean="0"/>
              <a:t>     b. Chorionic villi develp out of the trophoblasts and extend into the blood-filled spaces of the endometrium</a:t>
            </a:r>
          </a:p>
          <a:p>
            <a:pPr marL="230188" indent="-230188" eaLnBrk="1" hangingPunct="1"/>
            <a:r>
              <a:rPr lang="en-US" sz="1000" smtClean="0"/>
              <a:t>     c. The endometrium then becomes the decidua basalis </a:t>
            </a:r>
          </a:p>
          <a:p>
            <a:pPr marL="230188" indent="-230188" eaLnBrk="1" hangingPunct="1"/>
            <a:endParaRPr lang="en-US" sz="1000" smtClean="0"/>
          </a:p>
          <a:p>
            <a:pPr marL="230188" indent="-230188" eaLnBrk="1" hangingPunct="1">
              <a:buFontTx/>
              <a:buAutoNum type="arabicPeriod" startAt="3"/>
            </a:pPr>
            <a:r>
              <a:rPr lang="en-US" sz="1000" smtClean="0"/>
              <a:t>Cell Differentiation: occurs during the 3</a:t>
            </a:r>
            <a:r>
              <a:rPr lang="en-US" sz="1000" baseline="30000" smtClean="0"/>
              <a:t>rd</a:t>
            </a:r>
            <a:r>
              <a:rPr lang="en-US" sz="1000" smtClean="0"/>
              <a:t> week after conception</a:t>
            </a:r>
          </a:p>
          <a:p>
            <a:pPr marL="230188" indent="-230188" eaLnBrk="1" hangingPunct="1"/>
            <a:r>
              <a:rPr lang="en-US" sz="1000" smtClean="0"/>
              <a:t>     a. Embryonic disk differentiates into 3 primary germ layers…all fetal tissue and organs develop from these layers. </a:t>
            </a:r>
          </a:p>
          <a:p>
            <a:pPr marL="230188" indent="-230188" eaLnBrk="1" hangingPunct="1"/>
            <a:r>
              <a:rPr lang="en-US" sz="1000" smtClean="0"/>
              <a:t>      b. Ectoderm = upper layer of embryonic disk = epidermis, glands, nails, hair, nervous system, lens of eye, tooth enamel, and floor of the amniotic cavity.</a:t>
            </a:r>
          </a:p>
          <a:p>
            <a:pPr marL="230188" indent="-230188" eaLnBrk="1" hangingPunct="1"/>
            <a:r>
              <a:rPr lang="en-US" sz="1000" smtClean="0"/>
              <a:t>     c. Mesoderm (middle) = bones, teeth, muscles, dermis, connective tissue, cardiovascular system, spleen and urogential system.</a:t>
            </a:r>
          </a:p>
          <a:p>
            <a:pPr marL="230188" indent="-230188" eaLnBrk="1" hangingPunct="1"/>
            <a:r>
              <a:rPr lang="en-US" sz="1000" smtClean="0"/>
              <a:t>     d. Endoderm (lower layer) = epithelium lining of the resp. tract and digestive tract, liver, pancreas, urethra, bladder, and vagina.</a:t>
            </a:r>
          </a:p>
          <a:p>
            <a:pPr marL="230188" indent="-230188" eaLnBrk="1" hangingPunct="1"/>
            <a:r>
              <a:rPr lang="en-US" sz="1000" smtClean="0"/>
              <a:t> </a:t>
            </a:r>
          </a:p>
          <a:p>
            <a:pPr marL="230188" indent="-230188" eaLnBrk="1" hangingPunct="1"/>
            <a:r>
              <a:rPr lang="en-US" sz="1000" smtClean="0"/>
              <a:t>     </a:t>
            </a:r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9800"/>
            <a:fld id="{B5BB5CB1-3F86-40F3-8F36-A7644096B073}" type="datetime1">
              <a:rPr lang="en-US"/>
              <a:pPr defTabSz="939800"/>
              <a:t>1/21/2014</a:t>
            </a:fld>
            <a:endParaRPr lang="en-US"/>
          </a:p>
        </p:txBody>
      </p:sp>
      <p:sp>
        <p:nvSpPr>
          <p:cNvPr id="686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Scudmore</a:t>
            </a:r>
          </a:p>
        </p:txBody>
      </p:sp>
      <p:sp>
        <p:nvSpPr>
          <p:cNvPr id="68615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/>
              <a:t>Mod 8 Conc/Preg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8670-6D0A-4B0C-8417-E042D1F05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54660-CE05-46A4-B2A1-38CC676DC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4F55-54A4-4A18-8B02-C270177A4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B4FA-3EBF-4787-B557-B7352C5EB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0CE3-8040-4801-AC36-5628D97B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37EA-F921-4F41-B55E-A1A08538F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5B6C-16FE-47F7-ADFF-6F9F77FB0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EE1A-E450-4A8F-AE86-2F598752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5E3D-89FE-460A-B82C-7F80EB17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E4CF-7223-4618-B22F-160A896F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20B5-0E7C-4879-9BFB-9F6988910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AB0B-61BA-4F35-AD52-CBD955BB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51F69B-1DB5-4B64-B5E9-47A77387A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Menstruation </a:t>
            </a:r>
          </a:p>
          <a:p>
            <a:pPr lvl="1">
              <a:buNone/>
            </a:pPr>
            <a:r>
              <a:rPr lang="en-US" dirty="0" smtClean="0"/>
              <a:t>Hormone function</a:t>
            </a:r>
          </a:p>
          <a:p>
            <a:pPr lvl="1">
              <a:buNone/>
            </a:pPr>
            <a:r>
              <a:rPr lang="en-US" dirty="0" smtClean="0"/>
              <a:t>Fertilization/implantation</a:t>
            </a:r>
          </a:p>
          <a:p>
            <a:pPr lvl="1">
              <a:buNone/>
            </a:pPr>
            <a:r>
              <a:rPr lang="en-US" dirty="0" smtClean="0"/>
              <a:t>Placenta &amp; structures</a:t>
            </a:r>
          </a:p>
          <a:p>
            <a:pPr lvl="1">
              <a:buNone/>
            </a:pPr>
            <a:r>
              <a:rPr lang="en-US" dirty="0" smtClean="0"/>
              <a:t>Fetal circulation</a:t>
            </a:r>
          </a:p>
          <a:p>
            <a:pPr lvl="1">
              <a:buNone/>
            </a:pPr>
            <a:r>
              <a:rPr lang="en-US" dirty="0" err="1" smtClean="0"/>
              <a:t>Nagele’s</a:t>
            </a:r>
            <a:r>
              <a:rPr lang="en-US" dirty="0" smtClean="0"/>
              <a:t> rule</a:t>
            </a:r>
          </a:p>
          <a:p>
            <a:pPr lvl="1">
              <a:buNone/>
            </a:pPr>
            <a:r>
              <a:rPr lang="en-US" dirty="0" smtClean="0"/>
              <a:t>Grief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Presumptive</a:t>
            </a:r>
          </a:p>
          <a:p>
            <a:pPr lvl="1"/>
            <a:r>
              <a:rPr lang="en-US" dirty="0" smtClean="0"/>
              <a:t>Probable</a:t>
            </a:r>
          </a:p>
          <a:p>
            <a:pPr lvl="1"/>
            <a:r>
              <a:rPr lang="en-US" dirty="0" smtClean="0"/>
              <a:t>Positive</a:t>
            </a:r>
          </a:p>
          <a:p>
            <a:r>
              <a:rPr lang="en-US" dirty="0" err="1" smtClean="0"/>
              <a:t>Physio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Adolescent</a:t>
            </a:r>
          </a:p>
          <a:p>
            <a:r>
              <a:rPr lang="en-US" dirty="0" smtClean="0"/>
              <a:t>Danger signs</a:t>
            </a:r>
          </a:p>
          <a:p>
            <a:r>
              <a:rPr lang="en-US" dirty="0" smtClean="0"/>
              <a:t>GTPAL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1F61F-2A72-49DD-8708-DD7BE088AD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096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CCCC"/>
                </a:solidFill>
              </a:rPr>
              <a:t>Nursing Management</a:t>
            </a:r>
            <a:endParaRPr lang="en-US" sz="4000" b="1" smtClean="0">
              <a:solidFill>
                <a:srgbClr val="33CCCC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1. Assessment: Genetic Hx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2. Nursing Dx: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Decisional Conflict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Anticipatory Grieving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Knowledge Deficit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Body Image Disturbance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3. Planning and 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Identify families needing counseling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Provide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Support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D8CA9-74F4-4F1B-827F-BB88EC0C477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5. Evaluation</a:t>
            </a:r>
          </a:p>
          <a:p>
            <a:pPr lvl="1" eaLnBrk="1" hangingPunct="1"/>
            <a:r>
              <a:rPr lang="en-US" smtClean="0"/>
              <a:t>Couples receive appropriate counseling</a:t>
            </a:r>
          </a:p>
          <a:p>
            <a:pPr lvl="1" eaLnBrk="1" hangingPunct="1"/>
            <a:r>
              <a:rPr lang="en-US" smtClean="0"/>
              <a:t>Families receive needed information and support</a:t>
            </a:r>
          </a:p>
          <a:p>
            <a:pPr lvl="1" eaLnBrk="1" hangingPunct="1"/>
            <a:r>
              <a:rPr lang="en-US" smtClean="0"/>
              <a:t>Families are comfortable with own decisions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752A3-F804-4CC4-AA09-0D5945C6C27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FF00"/>
                </a:solidFill>
              </a:rPr>
              <a:t>FERTILIZATION AND IMPLANTATION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1. Fertilization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Ova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Sperm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2. Cellular Multiplication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3. Implantation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4.Cell differentiation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F5028-6505-41F0-AFE7-3786956E259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smtClean="0"/>
              <a:t>Ampulla</a:t>
            </a:r>
          </a:p>
          <a:p>
            <a:pPr eaLnBrk="1" hangingPunct="1"/>
            <a:r>
              <a:rPr lang="en-US" smtClean="0"/>
              <a:t>Ovulation</a:t>
            </a:r>
          </a:p>
          <a:p>
            <a:pPr eaLnBrk="1" hangingPunct="1"/>
            <a:r>
              <a:rPr lang="en-US" smtClean="0"/>
              <a:t>Prostaglandin</a:t>
            </a:r>
          </a:p>
          <a:p>
            <a:pPr eaLnBrk="1" hangingPunct="1"/>
            <a:r>
              <a:rPr lang="en-US" smtClean="0"/>
              <a:t>Fertilization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180E2-8ACA-4E08-82DF-AF3B83C2FCB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B65BC-7A74-4CC1-8722-CBFDABC6119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8001000" cy="53340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     </a:t>
            </a:r>
            <a:r>
              <a:rPr lang="en-US" sz="3600" b="1" smtClean="0"/>
              <a:t>Embryonic membranes</a:t>
            </a:r>
          </a:p>
          <a:p>
            <a:pPr lvl="1" eaLnBrk="1" hangingPunct="1"/>
            <a:endParaRPr lang="en-US" sz="3200" b="1" smtClean="0"/>
          </a:p>
          <a:p>
            <a:pPr lvl="1" eaLnBrk="1" hangingPunct="1"/>
            <a:endParaRPr lang="en-US" sz="3200" smtClean="0"/>
          </a:p>
          <a:p>
            <a:pPr lvl="1" eaLnBrk="1" hangingPunct="1"/>
            <a:r>
              <a:rPr lang="en-US" sz="3600" smtClean="0"/>
              <a:t>Chorion</a:t>
            </a:r>
          </a:p>
          <a:p>
            <a:pPr lvl="1" eaLnBrk="1" hangingPunct="1"/>
            <a:r>
              <a:rPr lang="en-US" sz="3600" smtClean="0"/>
              <a:t>Amnion</a:t>
            </a:r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3E038-7D49-4FA8-87C9-30DF4428D26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3352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Book Antiqua" pitchFamily="18" charset="0"/>
              </a:rPr>
              <a:t>MATERNAL SIDE OF PLACENTA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181600" y="533400"/>
            <a:ext cx="2895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Book Antiqua" pitchFamily="18" charset="0"/>
              </a:rPr>
              <a:t>FETAL SIDE OF PLACENTA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44196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PLACENTAL CIRCULATION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12A4-CE07-47B5-9AF3-5470CF3C99A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>
                <a:solidFill>
                  <a:srgbClr val="00FF00"/>
                </a:solidFill>
              </a:rPr>
              <a:t>Functions of the Placenta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572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smtClean="0"/>
              <a:t>1. Transportation Unit</a:t>
            </a:r>
          </a:p>
          <a:p>
            <a:pPr lvl="1" eaLnBrk="1" hangingPunct="1">
              <a:lnSpc>
                <a:spcPct val="95000"/>
              </a:lnSpc>
            </a:pPr>
            <a:r>
              <a:rPr lang="en-US" b="1" smtClean="0"/>
              <a:t>Oxygen and Carbon dioxide exchange</a:t>
            </a:r>
          </a:p>
          <a:p>
            <a:pPr lvl="1" eaLnBrk="1" hangingPunct="1">
              <a:lnSpc>
                <a:spcPct val="95000"/>
              </a:lnSpc>
            </a:pPr>
            <a:r>
              <a:rPr lang="en-US" b="1" smtClean="0"/>
              <a:t>Waste exchange</a:t>
            </a:r>
          </a:p>
          <a:p>
            <a:pPr lvl="1" eaLnBrk="1" hangingPunct="1">
              <a:lnSpc>
                <a:spcPct val="95000"/>
              </a:lnSpc>
            </a:pPr>
            <a:r>
              <a:rPr lang="en-US" b="1" smtClean="0"/>
              <a:t>Nutrient exchange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b="1" smtClean="0"/>
              <a:t> 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smtClean="0"/>
              <a:t>2. Endocrine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smtClean="0"/>
              <a:t>3. Immunologic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C662-9DEC-4239-9CC9-9217E3FCA24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54864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Umbilical Cord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8E8E7-FBE4-4084-B649-25A5971BBFBF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Fetal Circulation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Respiratory system</a:t>
            </a:r>
          </a:p>
        </p:txBody>
      </p:sp>
      <p:sp>
        <p:nvSpPr>
          <p:cNvPr id="20484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Cardiovascular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EAEE-C19F-4DB9-B793-95997A9B064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Structures for Conception  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4676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Female genitals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b="1" smtClean="0"/>
              <a:t>Pelvis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b="1" smtClean="0"/>
              <a:t>Uterus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0E2A9-5346-4F67-A6A7-9161875F15D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>
                <a:solidFill>
                  <a:srgbClr val="33CCCC"/>
                </a:solidFill>
              </a:rPr>
              <a:t>Fetal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4 weeks</a:t>
            </a:r>
            <a:r>
              <a:rPr lang="en-US" sz="2400" smtClean="0"/>
              <a:t>:  fetal heart begins to beat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8 weeks</a:t>
            </a:r>
            <a:r>
              <a:rPr lang="en-US" sz="2400" smtClean="0"/>
              <a:t>:  all body organs are formed.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12 weeks</a:t>
            </a:r>
            <a:r>
              <a:rPr lang="en-US" sz="2400" smtClean="0"/>
              <a:t>:  fetal heart tones heard by Doppler, placenta and fetal circulation complete.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16 weeks</a:t>
            </a:r>
            <a:r>
              <a:rPr lang="en-US" sz="2400" smtClean="0"/>
              <a:t>:  sexual differentiation can be seen, looks like a baby.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20 weeks</a:t>
            </a:r>
            <a:r>
              <a:rPr lang="en-US" sz="2400" smtClean="0"/>
              <a:t>:  Heart beat can be auscultated, lanugo covers body, fetal movements felt, fetus sucks, kicks and sleeps in cycles.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469D7-3701-41E1-802C-F2672556D3CB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8DEBE-D1C3-4554-813F-ED59C06A7A0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467600" cy="4876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 b="1" i="1" smtClean="0"/>
              <a:t>28 weeks</a:t>
            </a:r>
            <a:r>
              <a:rPr lang="en-US" sz="2400" b="1" smtClean="0"/>
              <a:t>:  skin is red, eyes begin to open and close, surfactant present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  <a:p>
            <a:pPr eaLnBrk="1" hangingPunct="1"/>
            <a:r>
              <a:rPr lang="en-US" sz="2400" b="1" i="1" smtClean="0"/>
              <a:t>30-31 weeks</a:t>
            </a:r>
            <a:r>
              <a:rPr lang="en-US" sz="2400" b="1" smtClean="0"/>
              <a:t>: gaining subcutaneous fat, assumes birth position, and  L/S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   ratio 1.2 : 1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  <a:p>
            <a:pPr eaLnBrk="1" hangingPunct="1"/>
            <a:r>
              <a:rPr lang="en-US" sz="2400" b="1" i="1" smtClean="0"/>
              <a:t>36 - 40 weeks</a:t>
            </a:r>
            <a:r>
              <a:rPr lang="en-US" sz="2400" b="1" smtClean="0"/>
              <a:t>: lanugo disappears, amniotic fluid decreases, and L/S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   ration converts 2:1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57200" y="914400"/>
            <a:ext cx="795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24 weeks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vernix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present, fetal respiratory movements begin, weighs approx. 1 lb 10 oz.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Nageles Rule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9DE82-2E6E-4178-939F-EFFDF07FA3A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54075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PREGNANCY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600200" y="1752600"/>
            <a:ext cx="7239000" cy="449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3 TRIMESTERS: 10 Lunar Mo.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lvl="1" eaLnBrk="1" hangingPunct="1"/>
            <a:r>
              <a:rPr lang="en-US" b="1" smtClean="0"/>
              <a:t>1</a:t>
            </a:r>
            <a:r>
              <a:rPr lang="en-US" b="1" baseline="30000" smtClean="0"/>
              <a:t>st</a:t>
            </a:r>
            <a:r>
              <a:rPr lang="en-US" b="1" smtClean="0"/>
              <a:t> TRIMESTER = 1-13 WEEKS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/>
          </a:p>
          <a:p>
            <a:pPr lvl="1" eaLnBrk="1" hangingPunct="1"/>
            <a:r>
              <a:rPr lang="en-US" b="1" smtClean="0"/>
              <a:t>2</a:t>
            </a:r>
            <a:r>
              <a:rPr lang="en-US" b="1" baseline="30000" smtClean="0"/>
              <a:t>nd</a:t>
            </a:r>
            <a:r>
              <a:rPr lang="en-US" b="1" smtClean="0"/>
              <a:t> TRIMESTER = 14-26 WEEKS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/>
              <a:t>         </a:t>
            </a:r>
          </a:p>
          <a:p>
            <a:pPr lvl="1" eaLnBrk="1" hangingPunct="1"/>
            <a:r>
              <a:rPr lang="en-US" b="1" smtClean="0"/>
              <a:t>3</a:t>
            </a:r>
            <a:r>
              <a:rPr lang="en-US" b="1" baseline="30000" smtClean="0"/>
              <a:t>rd</a:t>
            </a:r>
            <a:r>
              <a:rPr lang="en-US" b="1" smtClean="0"/>
              <a:t> TRIMESTER = 27-TERM (38-40)</a:t>
            </a:r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E7612-E2CD-457C-BF70-7B402D12AA44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Signs and Symptoms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600200"/>
            <a:ext cx="7239000" cy="4498975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1. Presumptive or Subjective:</a:t>
            </a:r>
          </a:p>
          <a:p>
            <a:pPr lvl="1" eaLnBrk="1" hangingPunct="1"/>
            <a:r>
              <a:rPr lang="en-US" sz="3200" b="1" dirty="0" smtClean="0"/>
              <a:t>Amenorrhea</a:t>
            </a:r>
          </a:p>
          <a:p>
            <a:pPr lvl="1" eaLnBrk="1" hangingPunct="1"/>
            <a:r>
              <a:rPr lang="en-US" sz="3200" b="1" dirty="0" smtClean="0"/>
              <a:t>N&amp;V</a:t>
            </a:r>
          </a:p>
          <a:p>
            <a:pPr lvl="1" eaLnBrk="1" hangingPunct="1"/>
            <a:r>
              <a:rPr lang="en-US" sz="3200" b="1" dirty="0" smtClean="0"/>
              <a:t>Urinary frequency</a:t>
            </a:r>
          </a:p>
          <a:p>
            <a:pPr lvl="1" eaLnBrk="1" hangingPunct="1"/>
            <a:r>
              <a:rPr lang="en-US" sz="3200" b="1" dirty="0" smtClean="0"/>
              <a:t>Breast tenderness and changes</a:t>
            </a:r>
          </a:p>
          <a:p>
            <a:pPr lvl="1" eaLnBrk="1" hangingPunct="1"/>
            <a:r>
              <a:rPr lang="en-US" sz="3200" b="1" dirty="0" smtClean="0"/>
              <a:t>Fatigue</a:t>
            </a:r>
          </a:p>
          <a:p>
            <a:pPr lvl="1" eaLnBrk="1" hangingPunct="1"/>
            <a:r>
              <a:rPr lang="en-US" sz="3200" smtClean="0"/>
              <a:t>Quickening</a:t>
            </a:r>
            <a:endParaRPr lang="en-US" sz="3200" b="1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9FD83-3B39-4665-B238-623C4E2D0714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Signs and Symptoms</a:t>
            </a:r>
          </a:p>
        </p:txBody>
      </p:sp>
      <p:sp>
        <p:nvSpPr>
          <p:cNvPr id="26627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4800" y="1752600"/>
            <a:ext cx="8540750" cy="44989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>
                <a:solidFill>
                  <a:schemeClr val="folHlink"/>
                </a:solidFill>
              </a:rPr>
              <a:t>2. Probable or Objective: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Chadwick’s 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Goodell’s</a:t>
            </a:r>
            <a:r>
              <a:rPr lang="en-US" dirty="0" smtClean="0"/>
              <a:t> 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Hegar’s</a:t>
            </a:r>
            <a:r>
              <a:rPr lang="en-US" dirty="0" smtClean="0"/>
              <a:t> 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Enlargement of abdomen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Uterine </a:t>
            </a:r>
            <a:r>
              <a:rPr lang="en-US" dirty="0" err="1" smtClean="0"/>
              <a:t>souffle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Pigmentation changes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/>
              <a:t>Braxton Hicks contractions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A20FF-2F2A-4BF4-8767-51863857F276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457200"/>
            <a:ext cx="854075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Diagnostic- Positive Indicators </a:t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27651" name="Rectangle 2"/>
          <p:cNvSpPr>
            <a:spLocks noGrp="1" noRot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algn="ctr"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1. Fetal heartbeat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2. Fetal movements palpated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3. Ultrasound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4. Detection of placental hormones</a:t>
            </a:r>
          </a:p>
        </p:txBody>
      </p:sp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B1E37-FE8E-4FFD-A1D7-961EB4D8946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ADOLESCENT MOTHERS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600200"/>
            <a:ext cx="419417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1 Million Teenagers are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     pregnant each year.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 30% of these pregnancies end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     in abortion.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 500,000 deliver each year.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1 in 6 teenagers will become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      pregnant again in one year.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6CB56-5FDA-45C9-BB34-2B297DAF31B3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Adolescent’s</a:t>
            </a:r>
            <a:br>
              <a:rPr lang="en-US" sz="3600" b="1" dirty="0" smtClean="0"/>
            </a:br>
            <a:r>
              <a:rPr lang="en-US" sz="3600" b="1" dirty="0" smtClean="0"/>
              <a:t>    Normal Growth &amp; Development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90600" y="2133600"/>
            <a:ext cx="7391400" cy="2895600"/>
          </a:xfrm>
        </p:spPr>
        <p:txBody>
          <a:bodyPr/>
          <a:lstStyle/>
          <a:p>
            <a:pPr eaLnBrk="1" hangingPunct="1"/>
            <a:r>
              <a:rPr lang="en-US" sz="2400" b="1" smtClean="0"/>
              <a:t>Age range:    12 to 18 or 20 years old.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/>
            <a:r>
              <a:rPr lang="en-US" sz="2400" b="1" smtClean="0"/>
              <a:t> Time of rapid physical growth,     cognitive,   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     social, and emotional maturity.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/>
            <a:r>
              <a:rPr lang="en-US" sz="2400" b="1" smtClean="0"/>
              <a:t>  Time of sexual maturity.</a:t>
            </a:r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smtClean="0"/>
          </a:p>
        </p:txBody>
      </p:sp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1FAE8-4EDB-46CF-9E92-AB4009F10832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              Dilemmas for the      </a:t>
            </a:r>
            <a:br>
              <a:rPr lang="en-US" sz="3600" b="1" dirty="0" smtClean="0"/>
            </a:br>
            <a:r>
              <a:rPr lang="en-US" sz="3600" b="1" dirty="0" smtClean="0"/>
              <a:t>             Pregnant Adolescent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828800"/>
            <a:ext cx="8537575" cy="449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1. Psychological Maturity: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lvl="1" eaLnBrk="1" hangingPunct="1"/>
            <a:r>
              <a:rPr lang="en-US" sz="2000" b="1" smtClean="0"/>
              <a:t>Parenthood v.s. Adolescent Growth and Development.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smtClean="0"/>
          </a:p>
          <a:p>
            <a:pPr lvl="1" eaLnBrk="1" hangingPunct="1"/>
            <a:r>
              <a:rPr lang="en-US" sz="2000" b="1" smtClean="0"/>
              <a:t>Ability to make choices and decisions.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smtClean="0"/>
          </a:p>
          <a:p>
            <a:pPr lvl="1" eaLnBrk="1" hangingPunct="1"/>
            <a:r>
              <a:rPr lang="en-US" sz="2000" b="1" smtClean="0"/>
              <a:t>Ability to understand consequences of child-bearing and child rearing.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smtClean="0"/>
          </a:p>
          <a:p>
            <a:pPr lvl="1" eaLnBrk="1" hangingPunct="1"/>
            <a:r>
              <a:rPr lang="en-US" sz="2000" b="1" smtClean="0"/>
              <a:t>Ability to make a life long commitment.		 </a:t>
            </a:r>
          </a:p>
          <a:p>
            <a:pPr eaLnBrk="1" hangingPunct="1"/>
            <a:endParaRPr lang="en-US" sz="2000" smtClean="0"/>
          </a:p>
        </p:txBody>
      </p:sp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720B8-6CF6-419D-B139-2AE4699F4248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Menstrual cycle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Menstrual</a:t>
            </a:r>
          </a:p>
          <a:p>
            <a:pPr eaLnBrk="1" hangingPunct="1"/>
            <a:r>
              <a:rPr lang="en-US" smtClean="0"/>
              <a:t>Proliferative</a:t>
            </a:r>
          </a:p>
          <a:p>
            <a:pPr eaLnBrk="1" hangingPunct="1"/>
            <a:r>
              <a:rPr lang="en-US" smtClean="0"/>
              <a:t>Secretory</a:t>
            </a:r>
          </a:p>
          <a:p>
            <a:pPr eaLnBrk="1" hangingPunct="1"/>
            <a:r>
              <a:rPr lang="en-US" smtClean="0"/>
              <a:t>Ischemic </a:t>
            </a:r>
          </a:p>
        </p:txBody>
      </p:sp>
      <p:sp>
        <p:nvSpPr>
          <p:cNvPr id="410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51E07-1617-4416-B738-F36928F6D36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533400"/>
            <a:ext cx="854075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                   Dilemmas for the </a:t>
            </a:r>
            <a:br>
              <a:rPr lang="en-US" sz="3200" b="1" dirty="0" smtClean="0"/>
            </a:br>
            <a:r>
              <a:rPr lang="en-US" sz="3200" b="1" dirty="0" smtClean="0"/>
              <a:t>                Pregnant Adolescent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828800"/>
            <a:ext cx="8537575" cy="449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2. Physiological Maturity: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lvl="1" eaLnBrk="1" hangingPunct="1"/>
            <a:r>
              <a:rPr lang="en-US" sz="1800" smtClean="0"/>
              <a:t> </a:t>
            </a:r>
            <a:r>
              <a:rPr lang="en-US" sz="2400" b="1" smtClean="0"/>
              <a:t>Cardiovascular system still  maturing.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b="1" smtClean="0"/>
          </a:p>
          <a:p>
            <a:pPr lvl="1" eaLnBrk="1" hangingPunct="1"/>
            <a:r>
              <a:rPr lang="en-US" sz="2400" b="1" smtClean="0"/>
              <a:t>  Respiratory and basal metabolic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/>
              <a:t>    systems maturing.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b="1" smtClean="0"/>
          </a:p>
          <a:p>
            <a:pPr lvl="1" eaLnBrk="1" hangingPunct="1"/>
            <a:r>
              <a:rPr lang="en-US" sz="2400" b="1" smtClean="0"/>
              <a:t>  Skeletal system continues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/>
              <a:t>     to mature		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FF858-791F-4B61-919F-96EEAF8430E2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smtClean="0"/>
              <a:t>              </a:t>
            </a:r>
            <a:r>
              <a:rPr lang="en-US" sz="3200" b="1" smtClean="0"/>
              <a:t>Adolescent Behavior</a:t>
            </a:r>
            <a:br>
              <a:rPr lang="en-US" sz="3200" b="1" smtClean="0"/>
            </a:br>
            <a:r>
              <a:rPr lang="en-US" sz="3200" b="1" smtClean="0"/>
              <a:t>               verses Older Women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05000"/>
            <a:ext cx="8537575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1</a:t>
            </a:r>
            <a:r>
              <a:rPr lang="en-US" sz="2000" smtClean="0"/>
              <a:t>.  </a:t>
            </a:r>
            <a:r>
              <a:rPr lang="en-US" sz="2000" b="1" smtClean="0"/>
              <a:t>Less likely to receive adequate prenatal care.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2.  More likely to smoke.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3.  More likely to use drugs.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4. More likely to be malnourished and not gain weight.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smtClean="0"/>
              <a:t>                                         </a:t>
            </a:r>
            <a:r>
              <a:rPr lang="en-US" sz="1800" b="1" i="1" smtClean="0">
                <a:solidFill>
                  <a:schemeClr val="hlink"/>
                </a:solidFill>
              </a:rPr>
              <a:t>T</a:t>
            </a:r>
            <a:r>
              <a:rPr lang="en-US" sz="1800" b="1" i="1" u="sng" smtClean="0">
                <a:solidFill>
                  <a:schemeClr val="hlink"/>
                </a:solidFill>
              </a:rPr>
              <a:t>HEREFORE: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b="1" i="1" u="sng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1.  Prone to high risk….hypertension.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2.  Prone to deliver low birth weight babies.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3.  Prone to have long-term disabilities.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b="1" smtClean="0">
                <a:solidFill>
                  <a:srgbClr val="990033"/>
                </a:solidFill>
              </a:rPr>
              <a:t>                            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8EF2D-99C2-4B42-97DB-3531AF87D09F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8163" y="258763"/>
            <a:ext cx="8067675" cy="731837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524000"/>
            <a:ext cx="8229600" cy="4724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solidFill>
                  <a:srgbClr val="D60093"/>
                </a:solidFill>
              </a:rPr>
              <a:t>  </a:t>
            </a:r>
            <a:r>
              <a:rPr lang="en-US" b="1" smtClean="0">
                <a:solidFill>
                  <a:schemeClr val="folHlink"/>
                </a:solidFill>
              </a:rPr>
              <a:t>1. Reproductive system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Uterine enlargement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Braxton Hicks contractions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Cervical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Ovarian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Vagina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/>
              <a:t>Breasts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6AAF6-365C-49FE-9EBF-21D73D2D7F29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4819" name="Rectangle 2"/>
          <p:cNvSpPr>
            <a:spLocks noGrp="1" noRot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2. Cardiovascular System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Blood volume increases 40% to 45%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Red blood cell volume increases 17%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Hematocrit decreases 7% (physiologic anemia of pregnancy)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Pulse increases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BP decreases slightly and returns to near normal during third trimester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 Dependent edema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Supine and postural hypotension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B1672-59AC-4504-943A-A233EF5AADC5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5843" name="Rectangle 2"/>
          <p:cNvSpPr>
            <a:spLocks noGrp="1" noRot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3. Respiratory System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Diaphragm elevates.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Nasal edema and vascular congestion.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Rate and vital capacity increase.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Airway resistance decreases allowing 15% to 20% increase in oxygen uptake.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6BB09-DF39-43F8-86F3-9F6D1AB1B06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876800"/>
          </a:xfrm>
        </p:spPr>
        <p:txBody>
          <a:bodyPr lIns="90488" tIns="44450" rIns="90488" bIns="44450"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4. Gastrointestinal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200" b="1" smtClean="0">
              <a:solidFill>
                <a:schemeClr val="folHlink"/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N&amp;V during first trimester.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Gum tissue soft and bleeds easily.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Increased saliva (ptyalism).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Gastric acidity decreases.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Gastric emptying time decreases.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Cardiac sphincter relaxes.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Decreased intestinal motility.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smtClean="0"/>
              <a:t>Pressure on vessels from enlarging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smtClean="0"/>
              <a:t>   uterus 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F8097-1F15-42C1-8A15-A9B14610A2B5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7891" name="Rectangle 2"/>
          <p:cNvSpPr>
            <a:spLocks noGrp="1" noRot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5. Urinary System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Output increases, specific gravity decreases.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Urinary frequency during 1st and 3rd trimesters.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Glomerular filtration rate rises by 50%.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Renal tubular absorption increases.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Glycosuria is common.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FD91F-676C-4E4D-A983-7DE7ADE34526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891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4800" y="2057400"/>
            <a:ext cx="8540750" cy="44989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6. Integumentary System</a:t>
            </a:r>
            <a:endParaRPr lang="en-US" sz="1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Linea nigra and Chloasma.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Vascular spider nevi.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Areola and nipple color changes.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Striae on abdomen, breasts and thighs.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Increased activity of sweat and sebacious glands.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 </a:t>
            </a:r>
            <a:endParaRPr lang="en-US" sz="2800" b="1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348B0-4490-4236-A43E-B03F45DFB4B7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Physiologic Changes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05000"/>
            <a:ext cx="8540750" cy="449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folHlink"/>
                </a:solidFill>
              </a:rPr>
              <a:t>7. Skeletal System</a:t>
            </a:r>
          </a:p>
          <a:p>
            <a:pPr lvl="1" eaLnBrk="1" hangingPunct="1"/>
            <a:r>
              <a:rPr lang="en-US" b="1" smtClean="0"/>
              <a:t>Sacroiliac, sacrococcygeal and pubic joints relax.</a:t>
            </a:r>
          </a:p>
          <a:p>
            <a:pPr lvl="1" eaLnBrk="1" hangingPunct="1"/>
            <a:r>
              <a:rPr lang="en-US" b="1" smtClean="0"/>
              <a:t>Symphysis pubis may separate slightly.</a:t>
            </a:r>
          </a:p>
          <a:p>
            <a:pPr lvl="1" eaLnBrk="1" hangingPunct="1"/>
            <a:r>
              <a:rPr lang="en-US" b="1" smtClean="0"/>
              <a:t>Lumbodorsal spinal curve increases.</a:t>
            </a:r>
          </a:p>
          <a:p>
            <a:pPr lvl="1" eaLnBrk="1" hangingPunct="1"/>
            <a:r>
              <a:rPr lang="en-US" b="1" smtClean="0"/>
              <a:t>Diastasis recti.</a:t>
            </a:r>
          </a:p>
          <a:p>
            <a:pPr eaLnBrk="1" hangingPunct="1"/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3AA49-FB4D-4406-9A22-DEFA4528B145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04800"/>
            <a:ext cx="7470775" cy="14478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PHYSIOLOGIC CHANGES</a:t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8. </a:t>
            </a:r>
            <a:r>
              <a:rPr lang="en-US" sz="2800" b="1" smtClean="0"/>
              <a:t>Metabolic Changes - Weight Gain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09800"/>
            <a:ext cx="4346575" cy="3505200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sz="2800" b="1" smtClean="0"/>
              <a:t>1. First Trimester:         </a:t>
            </a:r>
          </a:p>
          <a:p>
            <a:pPr lvl="1" eaLnBrk="1" hangingPunct="1"/>
            <a:r>
              <a:rPr lang="en-US" sz="2400" b="1" smtClean="0"/>
              <a:t>2 to 5 lbs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/>
              <a:t>2. Second Trimester:</a:t>
            </a:r>
          </a:p>
          <a:p>
            <a:pPr lvl="1" eaLnBrk="1" hangingPunct="1"/>
            <a:r>
              <a:rPr lang="en-US" sz="2400" b="1" smtClean="0"/>
              <a:t>12 to 15 lbs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/>
              <a:t>3. Third Trimester:</a:t>
            </a:r>
          </a:p>
          <a:p>
            <a:pPr lvl="1" eaLnBrk="1" hangingPunct="1"/>
            <a:r>
              <a:rPr lang="en-US" sz="2400" b="1" smtClean="0"/>
              <a:t>12 to 15 lbs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/>
              <a:t>Total = 24 to 30 lbs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BA5CE-C08D-49C0-9C39-94F3BFF7786C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5" name="Rectangle 4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876800" y="2362200"/>
            <a:ext cx="4267200" cy="4038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Fetus		7.5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Placenta and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/>
              <a:t>     membranes	1.5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Amniotic fluid	2.0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Uterus		2.5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Breasts		3.0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Increased blood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/>
              <a:t>     volume		2-4 lbs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Extravascular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/>
              <a:t>     fluid and fat	4-9 lbs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Ovarian cycle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Follicle</a:t>
            </a:r>
          </a:p>
          <a:p>
            <a:pPr eaLnBrk="1" hangingPunct="1"/>
            <a:r>
              <a:rPr lang="en-US" smtClean="0"/>
              <a:t>Corpeus luteum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E9D21-F745-40D9-AD02-9CB173C337B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4075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PHYSIOLOGIC CHANGES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41987" name="Rectangle 2"/>
          <p:cNvSpPr>
            <a:spLocks noGrp="1" noRot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9. Endocrine System Changes</a:t>
            </a:r>
          </a:p>
          <a:p>
            <a:pPr eaLnBrk="1" hangingPunct="1">
              <a:buFont typeface="Arial" charset="0"/>
              <a:buNone/>
            </a:pPr>
            <a:endParaRPr lang="en-US" sz="1400" b="1" smtClean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smtClean="0"/>
              <a:t>Thyroid: increase in basal metabolic rate</a:t>
            </a:r>
          </a:p>
          <a:p>
            <a:pPr lvl="1" eaLnBrk="1" hangingPunct="1"/>
            <a:r>
              <a:rPr lang="en-US" smtClean="0"/>
              <a:t>Pituitary:  Prolactin and Oxytocin </a:t>
            </a:r>
          </a:p>
          <a:p>
            <a:pPr lvl="1" eaLnBrk="1" hangingPunct="1"/>
            <a:r>
              <a:rPr lang="en-US" smtClean="0"/>
              <a:t>Pancreas</a:t>
            </a:r>
          </a:p>
          <a:p>
            <a:pPr lvl="1" eaLnBrk="1" hangingPunct="1"/>
            <a:r>
              <a:rPr lang="en-US" smtClean="0"/>
              <a:t>Adrenals: Cortisol and Aldosterone </a:t>
            </a:r>
          </a:p>
          <a:p>
            <a:pPr lvl="1" eaLnBrk="1" hangingPunct="1"/>
            <a:r>
              <a:rPr lang="en-US" smtClean="0"/>
              <a:t>Placental Hormones:  HCG, estrogen, progesterone, human placental lactogen, relaxin</a:t>
            </a:r>
          </a:p>
          <a:p>
            <a:pPr lvl="1" eaLnBrk="1" hangingPunct="1"/>
            <a:r>
              <a:rPr lang="en-US" smtClean="0"/>
              <a:t> Parathyroid 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9F210-3B73-432E-8E4E-1DD25218D761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D0CE3-8040-4801-AC36-5628D97B418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5" name="Picture 4" descr="C:\Users\Caseynurse\Downloads\photo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Minor Discomforts of Pregnancy</a:t>
            </a:r>
            <a:br>
              <a:rPr lang="en-US" sz="3600" b="1" dirty="0" smtClean="0"/>
            </a:br>
            <a:r>
              <a:rPr lang="en-US" sz="3600" b="1" dirty="0" smtClean="0"/>
              <a:t>First Trimester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609600" y="1905000"/>
            <a:ext cx="4194175" cy="3581400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lvl="1" eaLnBrk="1" hangingPunct="1"/>
            <a:r>
              <a:rPr lang="en-US" sz="2800" b="1" smtClean="0"/>
              <a:t>N&amp;V</a:t>
            </a:r>
          </a:p>
          <a:p>
            <a:pPr lvl="1" eaLnBrk="1" hangingPunct="1"/>
            <a:r>
              <a:rPr lang="en-US" sz="2800" b="1" smtClean="0"/>
              <a:t>Nasal stuffiness</a:t>
            </a:r>
          </a:p>
          <a:p>
            <a:pPr lvl="1" eaLnBrk="1" hangingPunct="1"/>
            <a:r>
              <a:rPr lang="en-US" sz="2800" b="1" smtClean="0"/>
              <a:t>Urinary frequency</a:t>
            </a:r>
          </a:p>
          <a:p>
            <a:pPr lvl="1" eaLnBrk="1" hangingPunct="1"/>
            <a:r>
              <a:rPr lang="en-US" sz="2800" b="1" smtClean="0"/>
              <a:t>Breast tenderness</a:t>
            </a:r>
          </a:p>
          <a:p>
            <a:pPr lvl="1" eaLnBrk="1" hangingPunct="1"/>
            <a:endParaRPr lang="en-US" sz="2800" smtClean="0"/>
          </a:p>
        </p:txBody>
      </p:sp>
      <p:sp>
        <p:nvSpPr>
          <p:cNvPr id="43012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953000" y="2362200"/>
            <a:ext cx="3432175" cy="3124200"/>
          </a:xfrm>
        </p:spPr>
        <p:txBody>
          <a:bodyPr/>
          <a:lstStyle/>
          <a:p>
            <a:pPr lvl="1" eaLnBrk="1" hangingPunct="1"/>
            <a:r>
              <a:rPr lang="en-US" sz="2800" b="1" smtClean="0"/>
              <a:t>Ptyalism</a:t>
            </a:r>
          </a:p>
          <a:p>
            <a:pPr lvl="1" eaLnBrk="1" hangingPunct="1"/>
            <a:r>
              <a:rPr lang="en-US" sz="2800" b="1" smtClean="0"/>
              <a:t>Leukorrhea</a:t>
            </a:r>
          </a:p>
          <a:p>
            <a:pPr lvl="1" eaLnBrk="1" hangingPunct="1"/>
            <a:r>
              <a:rPr lang="en-US" sz="2800" b="1" smtClean="0"/>
              <a:t>Headaches</a:t>
            </a:r>
          </a:p>
          <a:p>
            <a:pPr lvl="1" eaLnBrk="1" hangingPunct="1"/>
            <a:r>
              <a:rPr lang="en-US" sz="2800" b="1" smtClean="0"/>
              <a:t> Fatigue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AB51F-3370-4F9F-9D99-896D5F6F75EB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Minor Discomforts of Pregnancy</a:t>
            </a:r>
            <a:br>
              <a:rPr lang="en-US" sz="3600" b="1" dirty="0" smtClean="0"/>
            </a:br>
            <a:r>
              <a:rPr lang="en-US" sz="3600" b="1" dirty="0" smtClean="0"/>
              <a:t>Second Trimester</a:t>
            </a:r>
          </a:p>
        </p:txBody>
      </p:sp>
      <p:sp>
        <p:nvSpPr>
          <p:cNvPr id="44035" name="Rectangle 2"/>
          <p:cNvSpPr>
            <a:spLocks noGrp="1" noRot="1" noChangeArrowheads="1"/>
          </p:cNvSpPr>
          <p:nvPr>
            <p:ph sz="half"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5000"/>
              </a:lnSpc>
            </a:pPr>
            <a:endParaRPr lang="en-US" smtClean="0"/>
          </a:p>
        </p:txBody>
      </p:sp>
      <p:sp>
        <p:nvSpPr>
          <p:cNvPr id="4403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495800" y="2438400"/>
            <a:ext cx="4191000" cy="3962400"/>
          </a:xfrm>
        </p:spPr>
        <p:txBody>
          <a:bodyPr/>
          <a:lstStyle/>
          <a:p>
            <a:pPr lvl="1" eaLnBrk="1" hangingPunct="1">
              <a:lnSpc>
                <a:spcPct val="85000"/>
              </a:lnSpc>
            </a:pPr>
            <a:r>
              <a:rPr lang="en-US" sz="2800" b="1" smtClean="0"/>
              <a:t>Carpal tunnel syndrome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800" b="1" smtClean="0"/>
              <a:t>Leg cramps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800" b="1" smtClean="0"/>
              <a:t>Faintness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800" b="1" smtClean="0"/>
              <a:t>Difficulty sleeping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800" b="1" smtClean="0"/>
              <a:t>Round ligament pain &amp; Backache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49863-007F-4F28-94D4-738DF66AC1EE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304800" y="2438400"/>
            <a:ext cx="4562475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Heartburn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 Pruritus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Varicose veins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Hemorrhoids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800"/>
              <a:t>Constipation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6" name="Rectangle 1036"/>
          <p:cNvSpPr>
            <a:spLocks noGrp="1" noRot="1" noChangeArrowheads="1"/>
          </p:cNvSpPr>
          <p:nvPr>
            <p:ph type="title"/>
          </p:nvPr>
        </p:nvSpPr>
        <p:spPr>
          <a:xfrm>
            <a:off x="228600" y="533400"/>
            <a:ext cx="85407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Minor Discomforts of Pregnancy</a:t>
            </a:r>
            <a:br>
              <a:rPr lang="en-US" sz="3600" b="1" dirty="0" smtClean="0"/>
            </a:br>
            <a:r>
              <a:rPr lang="en-US" sz="3600" b="1" dirty="0" smtClean="0"/>
              <a:t>Third Trimester</a:t>
            </a:r>
          </a:p>
        </p:txBody>
      </p:sp>
      <p:sp>
        <p:nvSpPr>
          <p:cNvPr id="45059" name="Rectangle 1037"/>
          <p:cNvSpPr>
            <a:spLocks noGrp="1" noRot="1" noChangeArrowheads="1"/>
          </p:cNvSpPr>
          <p:nvPr>
            <p:ph sz="half" idx="1"/>
          </p:nvPr>
        </p:nvSpPr>
        <p:spPr>
          <a:xfrm>
            <a:off x="381000" y="1447800"/>
            <a:ext cx="4194175" cy="3200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Ankle edema</a:t>
            </a:r>
          </a:p>
          <a:p>
            <a:pPr eaLnBrk="1" hangingPunct="1"/>
            <a:r>
              <a:rPr lang="en-US" smtClean="0"/>
              <a:t> SOB</a:t>
            </a:r>
          </a:p>
          <a:p>
            <a:pPr eaLnBrk="1" hangingPunct="1"/>
            <a:r>
              <a:rPr lang="en-US" smtClean="0"/>
              <a:t> Hemorrhoids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5060" name="Rectangle 1039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2590800"/>
            <a:ext cx="4194175" cy="3429000"/>
          </a:xfrm>
        </p:spPr>
        <p:txBody>
          <a:bodyPr/>
          <a:lstStyle/>
          <a:p>
            <a:pPr eaLnBrk="1" hangingPunct="1"/>
            <a:r>
              <a:rPr lang="en-US" smtClean="0"/>
              <a:t>Difficulty sleeping</a:t>
            </a:r>
          </a:p>
          <a:p>
            <a:pPr eaLnBrk="1" hangingPunct="1"/>
            <a:r>
              <a:rPr lang="en-US" smtClean="0"/>
              <a:t> Perineal pressure</a:t>
            </a:r>
          </a:p>
          <a:p>
            <a:pPr eaLnBrk="1" hangingPunct="1"/>
            <a:r>
              <a:rPr lang="en-US" smtClean="0"/>
              <a:t> Braxton Hicks contractions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87757-212F-4C13-8C25-783050C6B634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8163" y="258763"/>
            <a:ext cx="8067675" cy="6096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Danger Signs of Pregnancy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524000"/>
            <a:ext cx="7620000" cy="4953000"/>
          </a:xfrm>
        </p:spPr>
        <p:txBody>
          <a:bodyPr lIns="90488" tIns="44450" rIns="90488" bIns="44450"/>
          <a:lstStyle/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1.   Sudden gush of fluid from vagina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2.   Vaginal bleeding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3.   Abdominal pain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4.   Temperature above 101 F or 38.3 C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5.   Dizziness, blurring of vision, double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      vision, spots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6.   Persistent vomiting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7.   Severe headache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8.   Edema of hands, face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9.   Muscular irritability, convulsions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10. Epigastric pain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11. Oliguria or Dysuria</a:t>
            </a:r>
          </a:p>
          <a:p>
            <a:pPr marL="609600" indent="-609600" eaLnBrk="1" hangingPunct="1">
              <a:lnSpc>
                <a:spcPct val="75000"/>
              </a:lnSpc>
              <a:buFont typeface="Arial" charset="0"/>
              <a:buNone/>
            </a:pPr>
            <a:r>
              <a:rPr lang="en-US" sz="2400" b="1" smtClean="0"/>
              <a:t>12. Absence of fetal movement	</a:t>
            </a: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E4890-79A6-434C-90DF-3D1F4B788CB4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D1B48-6478-4AFA-AF32-F4B0EBF61BA0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710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40750" cy="762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Nutrition in Pregnancy</a:t>
            </a:r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3130550" y="4800600"/>
            <a:ext cx="2578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3511550" y="38862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3816350" y="2971800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4343400" y="297815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73350" y="1530350"/>
            <a:ext cx="3416300" cy="4254500"/>
            <a:chOff x="1684" y="964"/>
            <a:chExt cx="2152" cy="2680"/>
          </a:xfrm>
          <a:noFill/>
        </p:grpSpPr>
        <p:sp>
          <p:nvSpPr>
            <p:cNvPr id="27672" name="AutoShape 8"/>
            <p:cNvSpPr>
              <a:spLocks noChangeArrowheads="1"/>
            </p:cNvSpPr>
            <p:nvPr/>
          </p:nvSpPr>
          <p:spPr bwMode="auto">
            <a:xfrm>
              <a:off x="1684" y="964"/>
              <a:ext cx="2152" cy="2680"/>
            </a:xfrm>
            <a:prstGeom prst="triangle">
              <a:avLst>
                <a:gd name="adj" fmla="val 49995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2487" y="1604"/>
              <a:ext cx="532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Book Antiqua" pitchFamily="18" charset="0"/>
                </a:rPr>
                <a:t>FATS</a:t>
              </a: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2487" y="1364"/>
              <a:ext cx="513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Book Antiqua" pitchFamily="18" charset="0"/>
                </a:rPr>
                <a:t>&lt;30%</a:t>
              </a: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727" y="2036"/>
              <a:ext cx="818" cy="40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latin typeface="Book Antiqua" pitchFamily="18" charset="0"/>
                </a:rPr>
                <a:t>MEAT</a:t>
              </a:r>
            </a:p>
            <a:p>
              <a:pPr>
                <a:defRPr/>
              </a:pPr>
              <a:r>
                <a:rPr lang="en-US" b="1">
                  <a:latin typeface="Book Antiqua" pitchFamily="18" charset="0"/>
                </a:rPr>
                <a:t>POULTRY</a:t>
              </a: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775" y="1873"/>
              <a:ext cx="327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2-3</a:t>
              </a: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2247" y="2180"/>
              <a:ext cx="558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MILK</a:t>
              </a: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2343" y="1940"/>
              <a:ext cx="327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2-3</a:t>
              </a: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2775" y="2756"/>
              <a:ext cx="612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FRUIT</a:t>
              </a: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2871" y="2516"/>
              <a:ext cx="327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2-4</a:t>
              </a: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2007" y="2756"/>
              <a:ext cx="686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VEGIES</a:t>
              </a: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247" y="2516"/>
              <a:ext cx="327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3-5</a:t>
              </a: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343" y="3380"/>
              <a:ext cx="780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GRAINS</a:t>
              </a: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487" y="3140"/>
              <a:ext cx="407" cy="24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Book Antiqua" pitchFamily="18" charset="0"/>
                </a:rPr>
                <a:t>6-11</a:t>
              </a:r>
            </a:p>
          </p:txBody>
        </p:sp>
      </p:grpSp>
      <p:sp>
        <p:nvSpPr>
          <p:cNvPr id="47113" name="Line 21"/>
          <p:cNvSpPr>
            <a:spLocks noChangeShapeType="1"/>
          </p:cNvSpPr>
          <p:nvPr/>
        </p:nvSpPr>
        <p:spPr bwMode="auto">
          <a:xfrm>
            <a:off x="3892550" y="2895600"/>
            <a:ext cx="105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22"/>
          <p:cNvSpPr>
            <a:spLocks noChangeShapeType="1"/>
          </p:cNvSpPr>
          <p:nvPr/>
        </p:nvSpPr>
        <p:spPr bwMode="auto">
          <a:xfrm>
            <a:off x="3435350" y="3886200"/>
            <a:ext cx="189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23"/>
          <p:cNvSpPr>
            <a:spLocks noChangeShapeType="1"/>
          </p:cNvSpPr>
          <p:nvPr/>
        </p:nvSpPr>
        <p:spPr bwMode="auto">
          <a:xfrm>
            <a:off x="3054350" y="4876800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24"/>
          <p:cNvSpPr>
            <a:spLocks noChangeShapeType="1"/>
          </p:cNvSpPr>
          <p:nvPr/>
        </p:nvSpPr>
        <p:spPr bwMode="auto">
          <a:xfrm>
            <a:off x="4343400" y="2901950"/>
            <a:ext cx="0" cy="196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25"/>
          <p:cNvSpPr>
            <a:spLocks noChangeArrowheads="1"/>
          </p:cNvSpPr>
          <p:nvPr/>
        </p:nvSpPr>
        <p:spPr bwMode="auto">
          <a:xfrm>
            <a:off x="887413" y="1543050"/>
            <a:ext cx="3151187" cy="7239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INCREASE CALORIES</a:t>
            </a:r>
          </a:p>
          <a:p>
            <a:r>
              <a:rPr lang="en-US" sz="2000" b="1">
                <a:latin typeface="Book Antiqua" pitchFamily="18" charset="0"/>
              </a:rPr>
              <a:t>BY 300</a:t>
            </a:r>
          </a:p>
        </p:txBody>
      </p:sp>
      <p:sp>
        <p:nvSpPr>
          <p:cNvPr id="47118" name="Rectangle 26"/>
          <p:cNvSpPr>
            <a:spLocks noChangeArrowheads="1"/>
          </p:cNvSpPr>
          <p:nvPr/>
        </p:nvSpPr>
        <p:spPr bwMode="auto">
          <a:xfrm>
            <a:off x="5764213" y="3295650"/>
            <a:ext cx="2182812" cy="4191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INCREASE TO 3</a:t>
            </a:r>
          </a:p>
        </p:txBody>
      </p:sp>
      <p:sp>
        <p:nvSpPr>
          <p:cNvPr id="47119" name="Rectangle 27"/>
          <p:cNvSpPr>
            <a:spLocks noChangeArrowheads="1"/>
          </p:cNvSpPr>
          <p:nvPr/>
        </p:nvSpPr>
        <p:spPr bwMode="auto">
          <a:xfrm>
            <a:off x="1192213" y="3219450"/>
            <a:ext cx="2182812" cy="4191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INCREASE TO 4</a:t>
            </a:r>
          </a:p>
        </p:txBody>
      </p:sp>
      <p:sp>
        <p:nvSpPr>
          <p:cNvPr id="47120" name="Rectangle 28"/>
          <p:cNvSpPr>
            <a:spLocks noChangeArrowheads="1"/>
          </p:cNvSpPr>
          <p:nvPr/>
        </p:nvSpPr>
        <p:spPr bwMode="auto">
          <a:xfrm>
            <a:off x="5002213" y="1543050"/>
            <a:ext cx="3241675" cy="7239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INCREASE PROTEIN TO</a:t>
            </a:r>
          </a:p>
          <a:p>
            <a:r>
              <a:rPr lang="en-US" sz="2000" b="1">
                <a:latin typeface="Book Antiqua" pitchFamily="18" charset="0"/>
              </a:rPr>
              <a:t>60 g  (+14 g)</a:t>
            </a:r>
          </a:p>
        </p:txBody>
      </p:sp>
      <p:sp>
        <p:nvSpPr>
          <p:cNvPr id="47121" name="Rectangle 29"/>
          <p:cNvSpPr>
            <a:spLocks noChangeArrowheads="1"/>
          </p:cNvSpPr>
          <p:nvPr/>
        </p:nvSpPr>
        <p:spPr bwMode="auto">
          <a:xfrm>
            <a:off x="6172200" y="4572000"/>
            <a:ext cx="2133600" cy="66357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>
                <a:latin typeface="Book Antiqua" pitchFamily="18" charset="0"/>
              </a:rPr>
              <a:t>INCREASE CA </a:t>
            </a:r>
          </a:p>
          <a:p>
            <a:r>
              <a:rPr lang="en-US" b="1">
                <a:latin typeface="Book Antiqua" pitchFamily="18" charset="0"/>
              </a:rPr>
              <a:t>TO 1300/1000 MG</a:t>
            </a:r>
          </a:p>
        </p:txBody>
      </p:sp>
      <p:sp>
        <p:nvSpPr>
          <p:cNvPr id="47122" name="Rectangle 30"/>
          <p:cNvSpPr>
            <a:spLocks noChangeArrowheads="1"/>
          </p:cNvSpPr>
          <p:nvPr/>
        </p:nvSpPr>
        <p:spPr bwMode="auto">
          <a:xfrm>
            <a:off x="811213" y="4514850"/>
            <a:ext cx="1751012" cy="10287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INCREASE</a:t>
            </a:r>
          </a:p>
          <a:p>
            <a:r>
              <a:rPr lang="en-US" sz="2000" b="1">
                <a:latin typeface="Book Antiqua" pitchFamily="18" charset="0"/>
              </a:rPr>
              <a:t>FOLIC ACID</a:t>
            </a:r>
          </a:p>
          <a:p>
            <a:r>
              <a:rPr lang="en-US" sz="2000" b="1">
                <a:latin typeface="Book Antiqua" pitchFamily="18" charset="0"/>
              </a:rPr>
              <a:t>AND IRON</a:t>
            </a:r>
          </a:p>
        </p:txBody>
      </p:sp>
      <p:sp>
        <p:nvSpPr>
          <p:cNvPr id="47123" name="Rectangle 31"/>
          <p:cNvSpPr>
            <a:spLocks noChangeArrowheads="1"/>
          </p:cNvSpPr>
          <p:nvPr/>
        </p:nvSpPr>
        <p:spPr bwMode="auto">
          <a:xfrm>
            <a:off x="1585913" y="2774950"/>
            <a:ext cx="7159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(1 c.)</a:t>
            </a:r>
          </a:p>
        </p:txBody>
      </p:sp>
      <p:sp>
        <p:nvSpPr>
          <p:cNvPr id="47124" name="Rectangle 32"/>
          <p:cNvSpPr>
            <a:spLocks noChangeArrowheads="1"/>
          </p:cNvSpPr>
          <p:nvPr/>
        </p:nvSpPr>
        <p:spPr bwMode="auto">
          <a:xfrm>
            <a:off x="6234113" y="2851150"/>
            <a:ext cx="8080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(2 oz)</a:t>
            </a:r>
          </a:p>
        </p:txBody>
      </p:sp>
      <p:sp>
        <p:nvSpPr>
          <p:cNvPr id="47125" name="Rectangle 33"/>
          <p:cNvSpPr>
            <a:spLocks noChangeArrowheads="1"/>
          </p:cNvSpPr>
          <p:nvPr/>
        </p:nvSpPr>
        <p:spPr bwMode="auto">
          <a:xfrm>
            <a:off x="2119313" y="3994150"/>
            <a:ext cx="11922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(1/2 - 1 c)</a:t>
            </a:r>
          </a:p>
        </p:txBody>
      </p:sp>
      <p:sp>
        <p:nvSpPr>
          <p:cNvPr id="47126" name="Rectangle 34"/>
          <p:cNvSpPr>
            <a:spLocks noChangeArrowheads="1"/>
          </p:cNvSpPr>
          <p:nvPr/>
        </p:nvSpPr>
        <p:spPr bwMode="auto">
          <a:xfrm>
            <a:off x="5624513" y="4070350"/>
            <a:ext cx="11287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(1/2 - 1c)</a:t>
            </a:r>
          </a:p>
        </p:txBody>
      </p:sp>
      <p:sp>
        <p:nvSpPr>
          <p:cNvPr id="47127" name="Rectangle 35"/>
          <p:cNvSpPr>
            <a:spLocks noChangeArrowheads="1"/>
          </p:cNvSpPr>
          <p:nvPr/>
        </p:nvSpPr>
        <p:spPr bwMode="auto">
          <a:xfrm>
            <a:off x="2424113" y="5822950"/>
            <a:ext cx="40084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Book Antiqua" pitchFamily="18" charset="0"/>
              </a:rPr>
              <a:t>(1 slice, 3/4 c dry cereal, 1/2 c rice)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Nutrition in Pregnancy</a:t>
            </a:r>
          </a:p>
        </p:txBody>
      </p:sp>
      <p:sp>
        <p:nvSpPr>
          <p:cNvPr id="4813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28600" y="1219200"/>
            <a:ext cx="8540750" cy="5032375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 smtClean="0"/>
              <a:t>Commonly recommended nutritional supplements contain: vitamins B</a:t>
            </a:r>
            <a:r>
              <a:rPr lang="en-US" sz="2400" baseline="-14000" smtClean="0"/>
              <a:t>6</a:t>
            </a:r>
            <a:r>
              <a:rPr lang="en-US" sz="2400" smtClean="0"/>
              <a:t>, D, E, C, folic acid, pantothenic acid, iron, calcium, magnesium, zinc and copper.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Sources of iron:  molasses, legumes, dried fruits, eggs, lean meat, dark green leafy vegetables, shellfish.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Sources of calcium:  dairy products, beans, leafy green vegetables.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Sources of folic acid:  liver, peanuts, yeast, green leafy vegetables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D1095-3252-4427-8272-E4B5225DE2E3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Frequency of Prenatal Visits in Normal Pregnancy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05000"/>
            <a:ext cx="8540750" cy="43465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1.  Every four weeks for the first 28 weeks of gestation.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2.  Every two weeks to week 36.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3.  After week 36, weekly until delivery.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4.  Post delivery – vary.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3B7A9-0A71-4342-BBC5-7043FDD91522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>
    <p:pull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Antepartum</a:t>
            </a:r>
            <a:r>
              <a:rPr lang="en-US" sz="4000" dirty="0" smtClean="0"/>
              <a:t> Assessment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524000"/>
            <a:ext cx="8153400" cy="5029200"/>
          </a:xfrm>
        </p:spPr>
        <p:txBody>
          <a:bodyPr lIns="90488" tIns="44450" rIns="90488" bIns="44450"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1.</a:t>
            </a:r>
            <a:r>
              <a:rPr lang="en-US" sz="2800" smtClean="0"/>
              <a:t>  </a:t>
            </a:r>
            <a:r>
              <a:rPr lang="en-US" sz="2800" b="1" smtClean="0"/>
              <a:t>Current history.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2.  Cultural issues and practices 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3.  Maternal weight gain.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4.  Uterine growth.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5.  Fetal activity &amp; Fetal heart rate.</a:t>
            </a:r>
          </a:p>
          <a:p>
            <a:pPr marL="609600" indent="-609600" eaLnBrk="1" hangingPunct="1">
              <a:lnSpc>
                <a:spcPct val="85000"/>
              </a:lnSpc>
              <a:buFont typeface="Arial" charset="0"/>
              <a:buNone/>
            </a:pPr>
            <a:r>
              <a:rPr lang="en-US" sz="2800" b="1" smtClean="0"/>
              <a:t>6.  Nageles Rule: Last menstrual period.</a:t>
            </a:r>
          </a:p>
          <a:p>
            <a:pPr marL="609600" indent="-609600" eaLnBrk="1" hangingPunct="1">
              <a:lnSpc>
                <a:spcPct val="85000"/>
              </a:lnSpc>
              <a:buFont typeface="Arial" charset="0"/>
              <a:buNone/>
            </a:pPr>
            <a:r>
              <a:rPr lang="en-US" sz="2800" b="1" smtClean="0"/>
              <a:t>7.  Quickening.</a:t>
            </a:r>
          </a:p>
          <a:p>
            <a:pPr marL="609600" indent="-609600" eaLnBrk="1" hangingPunct="1">
              <a:lnSpc>
                <a:spcPct val="85000"/>
              </a:lnSpc>
              <a:buFont typeface="Arial" charset="0"/>
              <a:buNone/>
            </a:pPr>
            <a:r>
              <a:rPr lang="en-US" sz="2800" b="1" smtClean="0"/>
              <a:t>8.  McDonald’s fundal measurement .</a:t>
            </a:r>
          </a:p>
          <a:p>
            <a:pPr marL="609600" indent="-609600" eaLnBrk="1" hangingPunct="1">
              <a:buFont typeface="Arial" charset="0"/>
              <a:buAutoNum type="arabicPeriod" startAt="2"/>
            </a:pPr>
            <a:endParaRPr lang="en-US" sz="2800" b="1" smtClean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D0F2-1758-4371-B79D-7C8820B35C14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Pituitary cycle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FEBEE-A283-4A32-BDB2-E52ACF81905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FCCC8-CF7A-4BA6-A617-B5FE854256F3}" type="slidenum">
              <a:rPr lang="en-US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304800"/>
          <a:ext cx="4540250" cy="6019800"/>
        </p:xfrm>
        <a:graphic>
          <a:graphicData uri="http://schemas.openxmlformats.org/presentationml/2006/ole">
            <p:oleObj spid="_x0000_s1026" name="HP Deskscan" r:id="rId4" imgW="6560640" imgH="8695080" progId="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371600" y="5410200"/>
            <a:ext cx="7162800" cy="10033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Book Antiqua" pitchFamily="18" charset="0"/>
              </a:rPr>
              <a:t>McDonald’s Method of fundal measurement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4075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Antepartum</a:t>
            </a:r>
            <a:r>
              <a:rPr lang="en-US" sz="4000" dirty="0" smtClean="0"/>
              <a:t> Assessment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2532" name="Rectangle 4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smtClean="0"/>
              <a:t>9.  Obstetrical History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800" b="1" dirty="0" smtClean="0"/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Previous pregnancies: G T P A L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G = </a:t>
            </a:r>
            <a:r>
              <a:rPr lang="en-US" b="1" dirty="0" err="1" smtClean="0"/>
              <a:t>gravida</a:t>
            </a:r>
            <a:r>
              <a:rPr lang="en-US" b="1" dirty="0" smtClean="0"/>
              <a:t> of uterus.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T = term pregnancy after 37 weeks.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P = preterm infant after 20 weeks.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       before 37 weeks.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A = abortion 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 L = number of living children.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27C2-940C-49F6-8FDC-D84E26ABE659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4075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Antepartum Assessment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2227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53000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sz="2800" b="1" smtClean="0"/>
              <a:t>10. Prenatal Lab Tests &amp; Procedures</a:t>
            </a:r>
          </a:p>
          <a:p>
            <a:pPr lvl="2" eaLnBrk="1" hangingPunct="1"/>
            <a:r>
              <a:rPr lang="en-US" sz="2800" b="1" smtClean="0"/>
              <a:t>CBC, Hemoglobin, Blood type, Rh</a:t>
            </a:r>
          </a:p>
          <a:p>
            <a:pPr lvl="2" eaLnBrk="1" hangingPunct="1"/>
            <a:r>
              <a:rPr lang="en-US" sz="2800" b="1" smtClean="0"/>
              <a:t>Rubella titer</a:t>
            </a:r>
          </a:p>
          <a:p>
            <a:pPr lvl="2" eaLnBrk="1" hangingPunct="1"/>
            <a:r>
              <a:rPr lang="en-US" sz="2800" b="1" smtClean="0"/>
              <a:t>Sexually transmitted diseases</a:t>
            </a:r>
          </a:p>
          <a:p>
            <a:pPr lvl="2" eaLnBrk="1" hangingPunct="1"/>
            <a:r>
              <a:rPr lang="en-US" sz="2800" b="1" smtClean="0"/>
              <a:t>3 hour glucose tolerance</a:t>
            </a:r>
          </a:p>
          <a:p>
            <a:pPr lvl="2" eaLnBrk="1" hangingPunct="1"/>
            <a:r>
              <a:rPr lang="en-US" sz="2800" b="1" smtClean="0"/>
              <a:t>Triple Marker or MSAFP</a:t>
            </a:r>
          </a:p>
          <a:p>
            <a:pPr lvl="2" eaLnBrk="1" hangingPunct="1"/>
            <a:r>
              <a:rPr lang="en-US" sz="2800" b="1" smtClean="0"/>
              <a:t>Ultrasound</a:t>
            </a:r>
          </a:p>
          <a:p>
            <a:pPr lvl="2" eaLnBrk="1" hangingPunct="1"/>
            <a:r>
              <a:rPr lang="en-US" sz="2800" b="1" smtClean="0"/>
              <a:t>Amniocentesis</a:t>
            </a:r>
          </a:p>
          <a:p>
            <a:pPr lvl="2" eaLnBrk="1" hangingPunct="1"/>
            <a:r>
              <a:rPr lang="en-US" sz="2800" b="1" smtClean="0"/>
              <a:t>Choronic Villi Sampling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C093E-2F43-4CBD-B5C5-AAC57C7B92C7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ln w="571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Conceptual Model of Grief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487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   Stage 1….Acute Grief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lvl="1" eaLnBrk="1" hangingPunct="1"/>
            <a:r>
              <a:rPr lang="en-US" sz="2400" b="1" smtClean="0">
                <a:latin typeface="Arial" charset="0"/>
              </a:rPr>
              <a:t>State of shock and numbness</a:t>
            </a:r>
          </a:p>
          <a:p>
            <a:pPr eaLnBrk="1" hangingPunct="1"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lvl="1" eaLnBrk="1" hangingPunct="1"/>
            <a:r>
              <a:rPr lang="en-US" sz="2400" b="1" smtClean="0">
                <a:latin typeface="Arial" charset="0"/>
              </a:rPr>
              <a:t>State of confusion, disbelief, and denial.</a:t>
            </a:r>
          </a:p>
          <a:p>
            <a:pPr eaLnBrk="1" hangingPunct="1"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lvl="1" eaLnBrk="1" hangingPunct="1"/>
            <a:r>
              <a:rPr lang="en-US" sz="2400" b="1" smtClean="0">
                <a:latin typeface="Arial" charset="0"/>
              </a:rPr>
              <a:t>Exhibit intense outbursts emotions and crying.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2C12-2636-4C9B-A6B9-CFA153D25447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81000"/>
            <a:ext cx="7543800" cy="990600"/>
          </a:xfrm>
          <a:ln w="571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Conceptual Model of Grief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smtClean="0"/>
              <a:t>                 Stage 2…Intense Grief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8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Encompasses a variety of different emotional feelings.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 Intense guilt emerges from deep feelings of helplessness.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 Anger, resentment, bitterness, or irritability emerge.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 Fear and anxiety occur.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 Deep sadness and depression occurs.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charset="0"/>
              </a:rPr>
              <a:t> Physical symptoms begin to appear.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174CB-0BBF-4B19-9A76-397AACE1EC7B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04800"/>
            <a:ext cx="7394575" cy="990600"/>
          </a:xfrm>
          <a:ln w="571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Conceptual Model of Grief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/>
              <a:t>                  Stage 3….Reorganization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Time when parents begin to understand “Why.”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 Occurs when parents are able to function better at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home, work, and experience a return of self-esteem.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 Can better cope with new challenges and has put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the loss in perspective.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 Able to enjoy simple pleasures without feeling guilty.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49DD7-AA33-4E1E-9F71-83B811BEA96D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Anticipatory Grieving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537575" cy="449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smtClean="0">
                <a:latin typeface="Arial" charset="0"/>
              </a:rPr>
              <a:t>   The process through which an individual  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>
                <a:latin typeface="Arial" charset="0"/>
              </a:rPr>
              <a:t>   experiences reactions in response to an expected,  anticipated  or possible  significant loss:</a:t>
            </a:r>
          </a:p>
          <a:p>
            <a:pPr lvl="2" eaLnBrk="1" hangingPunct="1"/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PROM</a:t>
            </a:r>
          </a:p>
          <a:p>
            <a:pPr lvl="2" eaLnBrk="1" hangingPunct="1"/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PTL</a:t>
            </a:r>
          </a:p>
          <a:p>
            <a:pPr lvl="2" eaLnBrk="1" hangingPunct="1"/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Infertility issues.</a:t>
            </a:r>
          </a:p>
          <a:p>
            <a:pPr eaLnBrk="1" hangingPunct="1"/>
            <a:endParaRPr lang="en-US" sz="2800" smtClean="0">
              <a:solidFill>
                <a:schemeClr val="hlink"/>
              </a:solidFill>
            </a:endParaRP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C1E60-A117-4735-9553-917CEA8CB9A0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19200" y="228600"/>
            <a:ext cx="6937375" cy="9906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Nursing Interventions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1. Listening without trying to offer explanations.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2. Allow to see and hold infant.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3. Photo, footprints, etc.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4. Keep comfortable without sedating.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5. Allow patient as much control as possible.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6. Remember she is still a postpartum patient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E9646-4906-4AD6-94F0-DBCA96F4CD7B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00200" y="228600"/>
            <a:ext cx="6172200" cy="9906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600" b="1" smtClean="0"/>
              <a:t>Documentation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400" b="1" smtClean="0"/>
              <a:t>1.  </a:t>
            </a:r>
            <a:r>
              <a:rPr lang="en-US" sz="2400" b="1" smtClean="0">
                <a:latin typeface="Arial" charset="0"/>
              </a:rPr>
              <a:t>Checklists are used to provide continuity of care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and recording keeping for documentation.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400" b="1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Arial" charset="0"/>
              </a:rPr>
              <a:t>2.  Medical Record such include: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 Primary concerns of the parents/family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Grief responses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Teaching and referrals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Health care given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 Funeral arrangements, disposition of the body.</a:t>
            </a:r>
          </a:p>
          <a:p>
            <a:pPr marL="990600" lvl="1" indent="-533400" eaLnBrk="1" hangingPunct="1"/>
            <a:r>
              <a:rPr lang="en-US" sz="2400" b="1" smtClean="0">
                <a:latin typeface="Arial" charset="0"/>
              </a:rPr>
              <a:t>Completion of death certificate &amp; type of death.</a:t>
            </a:r>
          </a:p>
          <a:p>
            <a:pPr marL="609600" indent="-609600" eaLnBrk="1" hangingPunct="1"/>
            <a:endParaRPr lang="en-US" sz="2800" b="1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B9E95-58DB-432F-B869-823800052C01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MEASURING SPINNBARKEIT</a:t>
            </a:r>
            <a:br>
              <a:rPr lang="en-US" smtClean="0"/>
            </a:br>
            <a:r>
              <a:rPr lang="en-US" smtClean="0"/>
              <a:t>(ELASTICITY)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DC077-4CBC-4593-A2D9-8BE59D30AAD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Factors Contributing to </a:t>
            </a:r>
            <a:br>
              <a:rPr lang="en-US" sz="3600" smtClean="0"/>
            </a:br>
            <a:r>
              <a:rPr lang="en-US" sz="3600" smtClean="0"/>
              <a:t>Genetic Disorders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1. Hereditary factors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Abnormalities passed from one or both parents.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2. Non-hereditary factors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Environmental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Infections or diseases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Advanced maternal age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15A71-DE57-4A5E-8AEA-06D2B31EE17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572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CCCC"/>
                </a:solidFill>
              </a:rPr>
              <a:t>Diagnostic Procedures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Ultrasound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2. Chorionic Villi sampling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3. Amniocentesis</a:t>
            </a:r>
          </a:p>
          <a:p>
            <a:pPr lvl="1" eaLnBrk="1" hangingPunct="1"/>
            <a:r>
              <a:rPr lang="en-US" smtClean="0"/>
              <a:t> Fluid analysis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4. Prenatal Labs</a:t>
            </a:r>
          </a:p>
          <a:p>
            <a:pPr lvl="1" eaLnBrk="1" hangingPunct="1"/>
            <a:r>
              <a:rPr lang="en-US" smtClean="0"/>
              <a:t> MSAFP</a:t>
            </a:r>
          </a:p>
          <a:p>
            <a:pPr lvl="1" eaLnBrk="1" hangingPunct="1"/>
            <a:r>
              <a:rPr lang="en-US" smtClean="0"/>
              <a:t> Triple Screening: MSAFP + estriol + hCG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2256F-B384-40E6-B584-DCE30C04324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9BD7B-671D-4B93-A5CB-F88083C7A3E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33913" y="4648200"/>
            <a:ext cx="3603625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latin typeface="Times New Roman" pitchFamily="18" charset="0"/>
              </a:rPr>
              <a:t>CHORIONIC VILLI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latin typeface="Times New Roman" pitchFamily="18" charset="0"/>
              </a:rPr>
              <a:t> SAMPLING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345598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r>
              <a:rPr lang="en-US" sz="3200" dirty="0">
                <a:latin typeface="Times New Roman" pitchFamily="18" charset="0"/>
              </a:rPr>
              <a:t>AMNIOCENTESIS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2502</Words>
  <Application>Microsoft Office PowerPoint</Application>
  <PresentationFormat>On-screen Show (4:3)</PresentationFormat>
  <Paragraphs>775</Paragraphs>
  <Slides>58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HP Deskscan</vt:lpstr>
      <vt:lpstr>Objectives</vt:lpstr>
      <vt:lpstr>      Structures for Conception     </vt:lpstr>
      <vt:lpstr>Menstrual cycle</vt:lpstr>
      <vt:lpstr>Ovarian cycle</vt:lpstr>
      <vt:lpstr>Pituitary cycle</vt:lpstr>
      <vt:lpstr>MEASURING SPINNBARKEIT (ELASTICITY)</vt:lpstr>
      <vt:lpstr>  Factors Contributing to  Genetic Disorders </vt:lpstr>
      <vt:lpstr>Diagnostic Procedures</vt:lpstr>
      <vt:lpstr>Slide 9</vt:lpstr>
      <vt:lpstr>Nursing Management</vt:lpstr>
      <vt:lpstr>Slide 11</vt:lpstr>
      <vt:lpstr>FERTILIZATION AND IMPLANTATION</vt:lpstr>
      <vt:lpstr>Slide 13</vt:lpstr>
      <vt:lpstr>Slide 14</vt:lpstr>
      <vt:lpstr>Slide 15</vt:lpstr>
      <vt:lpstr>PLACENTAL CIRCULATION</vt:lpstr>
      <vt:lpstr>Functions of the Placenta</vt:lpstr>
      <vt:lpstr>Umbilical Cord</vt:lpstr>
      <vt:lpstr>Fetal Circulation</vt:lpstr>
      <vt:lpstr>Fetal Development</vt:lpstr>
      <vt:lpstr>Slide 21</vt:lpstr>
      <vt:lpstr>Nageles Rule</vt:lpstr>
      <vt:lpstr>PREGNANCY</vt:lpstr>
      <vt:lpstr>Signs and Symptoms</vt:lpstr>
      <vt:lpstr>Signs and Symptoms</vt:lpstr>
      <vt:lpstr> Diagnostic- Positive Indicators  </vt:lpstr>
      <vt:lpstr>ADOLESCENT MOTHERS</vt:lpstr>
      <vt:lpstr>Adolescent’s     Normal Growth &amp; Development</vt:lpstr>
      <vt:lpstr>               Dilemmas for the                    Pregnant Adolescent</vt:lpstr>
      <vt:lpstr>                   Dilemmas for the                  Pregnant Adolescent </vt:lpstr>
      <vt:lpstr>              Adolescent Behavior                verses Older Women</vt:lpstr>
      <vt:lpstr>Physiologic Changes</vt:lpstr>
      <vt:lpstr>Physiologic Changes</vt:lpstr>
      <vt:lpstr>Physiologic Changes</vt:lpstr>
      <vt:lpstr>Physiologic Changes</vt:lpstr>
      <vt:lpstr>Physiologic Changes</vt:lpstr>
      <vt:lpstr>Physiologic Changes</vt:lpstr>
      <vt:lpstr>Physiologic Changes</vt:lpstr>
      <vt:lpstr> PHYSIOLOGIC CHANGES  8. Metabolic Changes - Weight Gain</vt:lpstr>
      <vt:lpstr> PHYSIOLOGIC CHANGES </vt:lpstr>
      <vt:lpstr>Slide 41</vt:lpstr>
      <vt:lpstr>Minor Discomforts of Pregnancy First Trimester</vt:lpstr>
      <vt:lpstr>Minor Discomforts of Pregnancy Second Trimester</vt:lpstr>
      <vt:lpstr>Minor Discomforts of Pregnancy Third Trimester</vt:lpstr>
      <vt:lpstr>Danger Signs of Pregnancy</vt:lpstr>
      <vt:lpstr>Nutrition in Pregnancy</vt:lpstr>
      <vt:lpstr>Nutrition in Pregnancy</vt:lpstr>
      <vt:lpstr>Frequency of Prenatal Visits in Normal Pregnancy</vt:lpstr>
      <vt:lpstr>Antepartum Assessment </vt:lpstr>
      <vt:lpstr>Slide 50</vt:lpstr>
      <vt:lpstr> Antepartum Assessment </vt:lpstr>
      <vt:lpstr>Antepartum Assessment </vt:lpstr>
      <vt:lpstr>Conceptual Model of Grief</vt:lpstr>
      <vt:lpstr>Conceptual Model of Grief</vt:lpstr>
      <vt:lpstr>Conceptual Model of Grief</vt:lpstr>
      <vt:lpstr>Anticipatory Grieving</vt:lpstr>
      <vt:lpstr>Nursing Interventions</vt:lpstr>
      <vt:lpstr>Documentation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SCIENCE 102</dc:title>
  <dc:creator>Caseynurse</dc:creator>
  <cp:lastModifiedBy>Caseynurse</cp:lastModifiedBy>
  <cp:revision>89</cp:revision>
  <dcterms:created xsi:type="dcterms:W3CDTF">2002-08-18T00:57:27Z</dcterms:created>
  <dcterms:modified xsi:type="dcterms:W3CDTF">2014-01-22T02:46:34Z</dcterms:modified>
</cp:coreProperties>
</file>