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41"/>
  </p:notesMasterIdLst>
  <p:handoutMasterIdLst>
    <p:handoutMasterId r:id="rId42"/>
  </p:handoutMasterIdLst>
  <p:sldIdLst>
    <p:sldId id="256" r:id="rId2"/>
    <p:sldId id="260" r:id="rId3"/>
    <p:sldId id="273" r:id="rId4"/>
    <p:sldId id="274" r:id="rId5"/>
    <p:sldId id="275" r:id="rId6"/>
    <p:sldId id="276" r:id="rId7"/>
    <p:sldId id="297" r:id="rId8"/>
    <p:sldId id="277" r:id="rId9"/>
    <p:sldId id="278" r:id="rId10"/>
    <p:sldId id="279" r:id="rId11"/>
    <p:sldId id="280" r:id="rId12"/>
    <p:sldId id="281" r:id="rId13"/>
    <p:sldId id="282" r:id="rId14"/>
    <p:sldId id="283" r:id="rId15"/>
    <p:sldId id="284" r:id="rId16"/>
    <p:sldId id="285" r:id="rId17"/>
    <p:sldId id="286" r:id="rId18"/>
    <p:sldId id="287" r:id="rId19"/>
    <p:sldId id="288" r:id="rId20"/>
    <p:sldId id="289" r:id="rId21"/>
    <p:sldId id="291" r:id="rId22"/>
    <p:sldId id="292" r:id="rId23"/>
    <p:sldId id="293" r:id="rId24"/>
    <p:sldId id="295" r:id="rId25"/>
    <p:sldId id="296" r:id="rId26"/>
    <p:sldId id="257" r:id="rId27"/>
    <p:sldId id="258" r:id="rId28"/>
    <p:sldId id="259" r:id="rId29"/>
    <p:sldId id="290" r:id="rId30"/>
    <p:sldId id="261" r:id="rId31"/>
    <p:sldId id="262" r:id="rId32"/>
    <p:sldId id="263" r:id="rId33"/>
    <p:sldId id="265" r:id="rId34"/>
    <p:sldId id="264" r:id="rId35"/>
    <p:sldId id="266" r:id="rId36"/>
    <p:sldId id="267" r:id="rId37"/>
    <p:sldId id="268" r:id="rId38"/>
    <p:sldId id="269" r:id="rId39"/>
    <p:sldId id="270" r:id="rId4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anose="020B0604030504040204" pitchFamily="34" charset="0"/>
        <a:ea typeface="+mn-ea"/>
        <a:cs typeface="+mn-cs"/>
      </a:defRPr>
    </a:lvl5pPr>
    <a:lvl6pPr marL="2286000" algn="l" defTabSz="914400" rtl="0" eaLnBrk="1" latinLnBrk="0" hangingPunct="1">
      <a:defRPr kern="1200">
        <a:solidFill>
          <a:schemeClr val="tx1"/>
        </a:solidFill>
        <a:latin typeface="Tahoma" panose="020B0604030504040204" pitchFamily="34" charset="0"/>
        <a:ea typeface="+mn-ea"/>
        <a:cs typeface="+mn-cs"/>
      </a:defRPr>
    </a:lvl6pPr>
    <a:lvl7pPr marL="2743200" algn="l" defTabSz="914400" rtl="0" eaLnBrk="1" latinLnBrk="0" hangingPunct="1">
      <a:defRPr kern="1200">
        <a:solidFill>
          <a:schemeClr val="tx1"/>
        </a:solidFill>
        <a:latin typeface="Tahoma" panose="020B0604030504040204" pitchFamily="34" charset="0"/>
        <a:ea typeface="+mn-ea"/>
        <a:cs typeface="+mn-cs"/>
      </a:defRPr>
    </a:lvl7pPr>
    <a:lvl8pPr marL="3200400" algn="l" defTabSz="914400" rtl="0" eaLnBrk="1" latinLnBrk="0" hangingPunct="1">
      <a:defRPr kern="1200">
        <a:solidFill>
          <a:schemeClr val="tx1"/>
        </a:solidFill>
        <a:latin typeface="Tahoma" panose="020B0604030504040204" pitchFamily="34" charset="0"/>
        <a:ea typeface="+mn-ea"/>
        <a:cs typeface="+mn-cs"/>
      </a:defRPr>
    </a:lvl8pPr>
    <a:lvl9pPr marL="3657600" algn="l" defTabSz="914400" rtl="0" eaLnBrk="1" latinLnBrk="0" hangingPunct="1">
      <a:defRPr kern="1200">
        <a:solidFill>
          <a:schemeClr val="tx1"/>
        </a:solidFill>
        <a:latin typeface="Tahom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092" autoAdjust="0"/>
    <p:restoredTop sz="64827" autoAdjust="0"/>
  </p:normalViewPr>
  <p:slideViewPr>
    <p:cSldViewPr>
      <p:cViewPr varScale="1">
        <p:scale>
          <a:sx n="110" d="100"/>
          <a:sy n="110" d="100"/>
        </p:scale>
        <p:origin x="3186" y="1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9699"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29700"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29701"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CDFF0C4B-C20F-4210-BFE5-25E305751217}" type="slidenum">
              <a:rPr lang="en-US" altLang="en-US"/>
              <a:pPr/>
              <a:t>‹#›</a:t>
            </a:fld>
            <a:endParaRPr lang="en-US" altLang="en-US"/>
          </a:p>
        </p:txBody>
      </p:sp>
    </p:spTree>
    <p:extLst>
      <p:ext uri="{BB962C8B-B14F-4D97-AF65-F5344CB8AC3E}">
        <p14:creationId xmlns:p14="http://schemas.microsoft.com/office/powerpoint/2010/main" val="8092487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99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993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Times New Roman" pitchFamily="18" charset="0"/>
              </a:defRPr>
            </a:lvl1pPr>
          </a:lstStyle>
          <a:p>
            <a:pPr>
              <a:defRPr/>
            </a:pPr>
            <a:endParaRPr lang="en-US"/>
          </a:p>
        </p:txBody>
      </p:sp>
      <p:sp>
        <p:nvSpPr>
          <p:cNvPr id="4403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4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994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Times New Roman" pitchFamily="18" charset="0"/>
              </a:defRPr>
            </a:lvl1pPr>
          </a:lstStyle>
          <a:p>
            <a:pPr>
              <a:defRPr/>
            </a:pPr>
            <a:endParaRPr lang="en-US"/>
          </a:p>
        </p:txBody>
      </p:sp>
      <p:sp>
        <p:nvSpPr>
          <p:cNvPr id="3994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Times New Roman" panose="02020603050405020304" pitchFamily="18" charset="0"/>
              </a:defRPr>
            </a:lvl1pPr>
          </a:lstStyle>
          <a:p>
            <a:fld id="{3C320D69-5298-43AD-A14C-6B6DC86A2807}" type="slidenum">
              <a:rPr lang="en-US" altLang="en-US"/>
              <a:pPr/>
              <a:t>‹#›</a:t>
            </a:fld>
            <a:endParaRPr lang="en-US" altLang="en-US"/>
          </a:p>
        </p:txBody>
      </p:sp>
    </p:spTree>
    <p:extLst>
      <p:ext uri="{BB962C8B-B14F-4D97-AF65-F5344CB8AC3E}">
        <p14:creationId xmlns:p14="http://schemas.microsoft.com/office/powerpoint/2010/main" val="33861086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37613FF1-B61D-421C-95D0-5B0731593F0F}" type="slidenum">
              <a:rPr lang="en-US" altLang="en-US">
                <a:latin typeface="Times New Roman" panose="02020603050405020304" pitchFamily="18" charset="0"/>
              </a:rPr>
              <a:pPr/>
              <a:t>3</a:t>
            </a:fld>
            <a:endParaRPr lang="en-US" altLang="en-US">
              <a:latin typeface="Times New Roman" panose="02020603050405020304" pitchFamily="18" charset="0"/>
            </a:endParaRPr>
          </a:p>
        </p:txBody>
      </p:sp>
      <p:sp>
        <p:nvSpPr>
          <p:cNvPr id="45059" name="Rectangle 2"/>
          <p:cNvSpPr>
            <a:spLocks noRot="1" noChangeArrowheads="1" noTextEdit="1"/>
          </p:cNvSpPr>
          <p:nvPr>
            <p:ph type="sldImg"/>
          </p:nvPr>
        </p:nvSpPr>
        <p:spPr>
          <a:xfrm>
            <a:off x="1697038" y="539750"/>
            <a:ext cx="3817937" cy="2863850"/>
          </a:xfrm>
          <a:ln/>
        </p:spPr>
      </p:sp>
      <p:sp>
        <p:nvSpPr>
          <p:cNvPr id="45060" name="Rectangle 3"/>
          <p:cNvSpPr>
            <a:spLocks noGrp="1" noChangeArrowheads="1"/>
          </p:cNvSpPr>
          <p:nvPr>
            <p:ph type="body" idx="1"/>
          </p:nvPr>
        </p:nvSpPr>
        <p:spPr>
          <a:xfrm>
            <a:off x="457200" y="3627438"/>
            <a:ext cx="6172200" cy="50165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b="1" u="sng" smtClean="0">
                <a:latin typeface="Tahoma" panose="020B0604030504040204" pitchFamily="34" charset="0"/>
              </a:rPr>
              <a:t>Many Isotonic (most like blood</a:t>
            </a:r>
            <a:r>
              <a:rPr lang="en-US" altLang="en-US" b="1" smtClean="0">
                <a:latin typeface="Tahoma" panose="020B0604030504040204" pitchFamily="34" charset="0"/>
              </a:rPr>
              <a:t>): used to expand blood volume; same concentration of solutes as blood. Assess for signs of hypervolemia such as bounding pulse, &amp; SOB. </a:t>
            </a:r>
          </a:p>
          <a:p>
            <a:pPr eaLnBrk="1" hangingPunct="1"/>
            <a:r>
              <a:rPr lang="en-US" altLang="en-US" b="1" smtClean="0">
                <a:latin typeface="Tahoma" panose="020B0604030504040204" pitchFamily="34" charset="0"/>
              </a:rPr>
              <a:t>	Normal saline or 0.9% NaCl</a:t>
            </a:r>
          </a:p>
          <a:p>
            <a:pPr eaLnBrk="1" hangingPunct="1"/>
            <a:r>
              <a:rPr lang="en-US" altLang="en-US" b="1" smtClean="0">
                <a:latin typeface="Tahoma" panose="020B0604030504040204" pitchFamily="34" charset="0"/>
              </a:rPr>
              <a:t>	Lactated Ringers (sodium, chloride, potassium, calcium &amp; lactate)</a:t>
            </a:r>
          </a:p>
          <a:p>
            <a:pPr eaLnBrk="1" hangingPunct="1"/>
            <a:r>
              <a:rPr lang="en-US" altLang="en-US" b="1" u="sng" smtClean="0">
                <a:latin typeface="Tahoma" panose="020B0604030504040204" pitchFamily="34" charset="0"/>
              </a:rPr>
              <a:t>Hypotonic</a:t>
            </a:r>
            <a:r>
              <a:rPr lang="en-US" altLang="en-US" b="1" smtClean="0">
                <a:latin typeface="Tahoma" panose="020B0604030504040204" pitchFamily="34" charset="0"/>
              </a:rPr>
              <a:t>: provide free water and treat cellular dehydration; promote elimination via kidneys; less concentration of solutes than blood</a:t>
            </a:r>
          </a:p>
          <a:p>
            <a:pPr eaLnBrk="1" hangingPunct="1"/>
            <a:r>
              <a:rPr lang="en-US" altLang="en-US" b="1" smtClean="0">
                <a:latin typeface="Tahoma" panose="020B0604030504040204" pitchFamily="34" charset="0"/>
              </a:rPr>
              <a:t>	0.45% NaCl</a:t>
            </a:r>
          </a:p>
          <a:p>
            <a:pPr eaLnBrk="1" hangingPunct="1"/>
            <a:r>
              <a:rPr lang="en-US" altLang="en-US" b="1" smtClean="0">
                <a:latin typeface="Tahoma" panose="020B0604030504040204" pitchFamily="34" charset="0"/>
              </a:rPr>
              <a:t>	0.33% NaCl</a:t>
            </a:r>
          </a:p>
          <a:p>
            <a:pPr eaLnBrk="1" hangingPunct="1"/>
            <a:r>
              <a:rPr lang="en-US" altLang="en-US" b="1" u="sng" smtClean="0">
                <a:latin typeface="Tahoma" panose="020B0604030504040204" pitchFamily="34" charset="0"/>
              </a:rPr>
              <a:t>Hypertonic: d</a:t>
            </a:r>
            <a:r>
              <a:rPr lang="en-US" altLang="en-US" b="1" smtClean="0">
                <a:latin typeface="Tahoma" panose="020B0604030504040204" pitchFamily="34" charset="0"/>
              </a:rPr>
              <a:t>raws fluid out of  intracellular &amp; interstitial compartment and into vascular compartment, due to higher concentration of solutes than blood; caution for clients with kidney or heart problems.</a:t>
            </a:r>
          </a:p>
          <a:p>
            <a:pPr eaLnBrk="1" hangingPunct="1"/>
            <a:r>
              <a:rPr lang="en-US" altLang="en-US" b="1" smtClean="0">
                <a:latin typeface="Tahoma" panose="020B0604030504040204" pitchFamily="34" charset="0"/>
              </a:rPr>
              <a:t>	D5 NS		</a:t>
            </a:r>
          </a:p>
          <a:p>
            <a:pPr eaLnBrk="1" hangingPunct="1"/>
            <a:r>
              <a:rPr lang="en-US" altLang="en-US" b="1" smtClean="0">
                <a:latin typeface="Tahoma" panose="020B0604030504040204" pitchFamily="34" charset="0"/>
              </a:rPr>
              <a:t>Osmosis = water moves from less to greater concentration to equalize</a:t>
            </a:r>
          </a:p>
          <a:p>
            <a:pPr lvl="2" eaLnBrk="1" hangingPunct="1"/>
            <a:r>
              <a:rPr lang="en-US" altLang="en-US" b="1" smtClean="0">
                <a:latin typeface="Tahoma" panose="020B0604030504040204" pitchFamily="34" charset="0"/>
              </a:rPr>
              <a:t>D5 1/2 NS</a:t>
            </a:r>
          </a:p>
          <a:p>
            <a:pPr lvl="2" eaLnBrk="1" hangingPunct="1"/>
            <a:r>
              <a:rPr lang="en-US" altLang="en-US" b="1" smtClean="0">
                <a:latin typeface="Tahoma" panose="020B0604030504040204" pitchFamily="34" charset="0"/>
              </a:rPr>
              <a:t>D5LR</a:t>
            </a:r>
          </a:p>
          <a:p>
            <a:pPr eaLnBrk="1" hangingPunct="1"/>
            <a:r>
              <a:rPr lang="en-US" altLang="en-US" b="1" smtClean="0">
                <a:latin typeface="Tahoma" panose="020B0604030504040204" pitchFamily="34" charset="0"/>
              </a:rPr>
              <a:t>Acidifying solutions used to treat metabolic alkalosis; include D5W in ½ NS (½ NS is the same as 0.45% sodium chloride)</a:t>
            </a:r>
          </a:p>
          <a:p>
            <a:pPr eaLnBrk="1" hangingPunct="1"/>
            <a:r>
              <a:rPr lang="en-US" altLang="en-US" b="1" smtClean="0">
                <a:latin typeface="Tahoma" panose="020B0604030504040204" pitchFamily="34" charset="0"/>
              </a:rPr>
              <a:t>Other fluids used to increase blood volume are Volume expanders; include: Dextran &amp; Serum albumin</a:t>
            </a:r>
          </a:p>
          <a:p>
            <a:pPr eaLnBrk="1" hangingPunct="1"/>
            <a:endParaRPr lang="en-US" altLang="en-US" b="1" smtClean="0">
              <a:latin typeface="Tahoma" panose="020B0604030504040204" pitchFamily="34" charset="0"/>
            </a:endParaRPr>
          </a:p>
        </p:txBody>
      </p:sp>
    </p:spTree>
    <p:extLst>
      <p:ext uri="{BB962C8B-B14F-4D97-AF65-F5344CB8AC3E}">
        <p14:creationId xmlns:p14="http://schemas.microsoft.com/office/powerpoint/2010/main" val="17202309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4419DBB-03CE-4838-9A8A-6EC9954C95C3}" type="slidenum">
              <a:rPr lang="en-US" altLang="en-US">
                <a:latin typeface="Times New Roman" panose="02020603050405020304" pitchFamily="18" charset="0"/>
              </a:rPr>
              <a:pPr/>
              <a:t>13</a:t>
            </a:fld>
            <a:endParaRPr lang="en-US" altLang="en-US">
              <a:latin typeface="Times New Roman" panose="02020603050405020304" pitchFamily="18" charset="0"/>
            </a:endParaRPr>
          </a:p>
        </p:txBody>
      </p:sp>
      <p:sp>
        <p:nvSpPr>
          <p:cNvPr id="54275" name="Rectangle 2"/>
          <p:cNvSpPr>
            <a:spLocks noRot="1" noChangeArrowheads="1" noTextEdit="1"/>
          </p:cNvSpPr>
          <p:nvPr>
            <p:ph type="sldImg"/>
          </p:nvPr>
        </p:nvSpPr>
        <p:spPr>
          <a:xfrm>
            <a:off x="1144588" y="685800"/>
            <a:ext cx="4572000" cy="3429000"/>
          </a:xfrm>
          <a:ln/>
        </p:spPr>
      </p:sp>
      <p:sp>
        <p:nvSpPr>
          <p:cNvPr id="5427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41133917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F4E5E786-FDEB-4EA4-B8D5-BCE8A5DA7538}" type="slidenum">
              <a:rPr lang="en-US" altLang="en-US">
                <a:latin typeface="Times New Roman" panose="02020603050405020304" pitchFamily="18" charset="0"/>
              </a:rPr>
              <a:pPr/>
              <a:t>14</a:t>
            </a:fld>
            <a:endParaRPr lang="en-US" altLang="en-US">
              <a:latin typeface="Times New Roman" panose="02020603050405020304" pitchFamily="18" charset="0"/>
            </a:endParaRPr>
          </a:p>
        </p:txBody>
      </p:sp>
      <p:sp>
        <p:nvSpPr>
          <p:cNvPr id="55299" name="Rectangle 2"/>
          <p:cNvSpPr>
            <a:spLocks noRot="1" noChangeArrowheads="1" noTextEdit="1"/>
          </p:cNvSpPr>
          <p:nvPr>
            <p:ph type="sldImg"/>
          </p:nvPr>
        </p:nvSpPr>
        <p:spPr>
          <a:xfrm>
            <a:off x="1144588" y="685800"/>
            <a:ext cx="4572000" cy="3429000"/>
          </a:xfrm>
          <a:ln/>
        </p:spPr>
      </p:sp>
      <p:sp>
        <p:nvSpPr>
          <p:cNvPr id="5530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45703014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843A3F8E-A521-48BC-A437-B98973F8628C}" type="slidenum">
              <a:rPr lang="en-US" altLang="en-US">
                <a:latin typeface="Times New Roman" panose="02020603050405020304" pitchFamily="18" charset="0"/>
              </a:rPr>
              <a:pPr/>
              <a:t>15</a:t>
            </a:fld>
            <a:endParaRPr lang="en-US" altLang="en-US">
              <a:latin typeface="Times New Roman" panose="02020603050405020304" pitchFamily="18" charset="0"/>
            </a:endParaRPr>
          </a:p>
        </p:txBody>
      </p:sp>
      <p:sp>
        <p:nvSpPr>
          <p:cNvPr id="56323" name="Rectangle 2"/>
          <p:cNvSpPr>
            <a:spLocks noRot="1" noChangeArrowheads="1" noTextEdit="1"/>
          </p:cNvSpPr>
          <p:nvPr>
            <p:ph type="sldImg"/>
          </p:nvPr>
        </p:nvSpPr>
        <p:spPr>
          <a:xfrm>
            <a:off x="1144588" y="685800"/>
            <a:ext cx="4572000" cy="3429000"/>
          </a:xfrm>
          <a:ln/>
        </p:spPr>
      </p:sp>
      <p:sp>
        <p:nvSpPr>
          <p:cNvPr id="5632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74380960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7844C7E8-EC31-4839-9951-F7B8BE42CC8C}" type="slidenum">
              <a:rPr lang="en-US" altLang="en-US">
                <a:latin typeface="Times New Roman" panose="02020603050405020304" pitchFamily="18" charset="0"/>
              </a:rPr>
              <a:pPr/>
              <a:t>16</a:t>
            </a:fld>
            <a:endParaRPr lang="en-US" altLang="en-US">
              <a:latin typeface="Times New Roman" panose="02020603050405020304" pitchFamily="18" charset="0"/>
            </a:endParaRPr>
          </a:p>
        </p:txBody>
      </p:sp>
      <p:sp>
        <p:nvSpPr>
          <p:cNvPr id="57347" name="Rectangle 2"/>
          <p:cNvSpPr>
            <a:spLocks noRot="1" noChangeArrowheads="1" noTextEdit="1"/>
          </p:cNvSpPr>
          <p:nvPr>
            <p:ph type="sldImg"/>
          </p:nvPr>
        </p:nvSpPr>
        <p:spPr>
          <a:xfrm>
            <a:off x="1144588" y="685800"/>
            <a:ext cx="4572000" cy="3429000"/>
          </a:xfrm>
          <a:ln/>
        </p:spPr>
      </p:sp>
      <p:sp>
        <p:nvSpPr>
          <p:cNvPr id="5734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7518118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FB90CD4-128B-4FB4-BEC1-4E39D8041CAB}" type="slidenum">
              <a:rPr lang="en-US" altLang="en-US">
                <a:latin typeface="Times New Roman" panose="02020603050405020304" pitchFamily="18" charset="0"/>
              </a:rPr>
              <a:pPr/>
              <a:t>17</a:t>
            </a:fld>
            <a:endParaRPr lang="en-US" altLang="en-US">
              <a:latin typeface="Times New Roman" panose="02020603050405020304" pitchFamily="18" charset="0"/>
            </a:endParaRPr>
          </a:p>
        </p:txBody>
      </p:sp>
      <p:sp>
        <p:nvSpPr>
          <p:cNvPr id="58371" name="Rectangle 2"/>
          <p:cNvSpPr>
            <a:spLocks noRot="1" noChangeArrowheads="1" noTextEdit="1"/>
          </p:cNvSpPr>
          <p:nvPr>
            <p:ph type="sldImg"/>
          </p:nvPr>
        </p:nvSpPr>
        <p:spPr>
          <a:xfrm>
            <a:off x="1144588" y="685800"/>
            <a:ext cx="4572000" cy="3429000"/>
          </a:xfrm>
          <a:ln/>
        </p:spPr>
      </p:sp>
      <p:sp>
        <p:nvSpPr>
          <p:cNvPr id="5837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2991107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19256A4-768B-4C3C-B07B-7E8148FCBAD0}" type="slidenum">
              <a:rPr lang="en-US" altLang="en-US">
                <a:latin typeface="Times New Roman" panose="02020603050405020304" pitchFamily="18" charset="0"/>
              </a:rPr>
              <a:pPr/>
              <a:t>18</a:t>
            </a:fld>
            <a:endParaRPr lang="en-US" altLang="en-US">
              <a:latin typeface="Times New Roman" panose="02020603050405020304" pitchFamily="18" charset="0"/>
            </a:endParaRPr>
          </a:p>
        </p:txBody>
      </p:sp>
      <p:sp>
        <p:nvSpPr>
          <p:cNvPr id="59395" name="Rectangle 2"/>
          <p:cNvSpPr>
            <a:spLocks noRot="1" noChangeArrowheads="1" noTextEdit="1"/>
          </p:cNvSpPr>
          <p:nvPr>
            <p:ph type="sldImg"/>
          </p:nvPr>
        </p:nvSpPr>
        <p:spPr>
          <a:xfrm>
            <a:off x="1144588" y="685800"/>
            <a:ext cx="4572000" cy="3429000"/>
          </a:xfrm>
          <a:ln/>
        </p:spPr>
      </p:sp>
      <p:sp>
        <p:nvSpPr>
          <p:cNvPr id="5939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9431847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0E4ACFD-CB30-4ABA-9A66-47737971FEFB}" type="slidenum">
              <a:rPr lang="en-US" altLang="en-US">
                <a:latin typeface="Times New Roman" panose="02020603050405020304" pitchFamily="18" charset="0"/>
              </a:rPr>
              <a:pPr/>
              <a:t>19</a:t>
            </a:fld>
            <a:endParaRPr lang="en-US" altLang="en-US">
              <a:latin typeface="Times New Roman" panose="02020603050405020304" pitchFamily="18" charset="0"/>
            </a:endParaRPr>
          </a:p>
        </p:txBody>
      </p:sp>
      <p:sp>
        <p:nvSpPr>
          <p:cNvPr id="60419" name="Rectangle 2"/>
          <p:cNvSpPr>
            <a:spLocks noRot="1" noChangeArrowheads="1" noTextEdit="1"/>
          </p:cNvSpPr>
          <p:nvPr>
            <p:ph type="sldImg"/>
          </p:nvPr>
        </p:nvSpPr>
        <p:spPr>
          <a:xfrm>
            <a:off x="1144588" y="685800"/>
            <a:ext cx="4572000" cy="3429000"/>
          </a:xfrm>
          <a:ln/>
        </p:spPr>
      </p:sp>
      <p:sp>
        <p:nvSpPr>
          <p:cNvPr id="6042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3686328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FFEC361-C73D-4982-BB5E-56FC9F2FBB31}" type="slidenum">
              <a:rPr lang="en-US" altLang="en-US">
                <a:latin typeface="Times New Roman" panose="02020603050405020304" pitchFamily="18" charset="0"/>
              </a:rPr>
              <a:pPr/>
              <a:t>20</a:t>
            </a:fld>
            <a:endParaRPr lang="en-US" altLang="en-US">
              <a:latin typeface="Times New Roman" panose="02020603050405020304" pitchFamily="18" charset="0"/>
            </a:endParaRPr>
          </a:p>
        </p:txBody>
      </p:sp>
      <p:sp>
        <p:nvSpPr>
          <p:cNvPr id="61443" name="Rectangle 2"/>
          <p:cNvSpPr>
            <a:spLocks noRot="1" noChangeArrowheads="1" noTextEdit="1"/>
          </p:cNvSpPr>
          <p:nvPr>
            <p:ph type="sldImg"/>
          </p:nvPr>
        </p:nvSpPr>
        <p:spPr>
          <a:xfrm>
            <a:off x="1144588" y="685800"/>
            <a:ext cx="4572000" cy="3429000"/>
          </a:xfrm>
          <a:ln/>
        </p:spPr>
      </p:sp>
      <p:sp>
        <p:nvSpPr>
          <p:cNvPr id="6144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4869914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CD6747BD-C1E4-4054-9812-67A11D863074}" type="slidenum">
              <a:rPr lang="en-US" altLang="en-US">
                <a:latin typeface="Times New Roman" panose="02020603050405020304" pitchFamily="18" charset="0"/>
              </a:rPr>
              <a:pPr/>
              <a:t>21</a:t>
            </a:fld>
            <a:endParaRPr lang="en-US" altLang="en-US">
              <a:latin typeface="Times New Roman" panose="02020603050405020304" pitchFamily="18" charset="0"/>
            </a:endParaRPr>
          </a:p>
        </p:txBody>
      </p:sp>
      <p:sp>
        <p:nvSpPr>
          <p:cNvPr id="62467" name="Rectangle 2"/>
          <p:cNvSpPr>
            <a:spLocks noRot="1" noChangeArrowheads="1" noTextEdit="1"/>
          </p:cNvSpPr>
          <p:nvPr>
            <p:ph type="sldImg"/>
          </p:nvPr>
        </p:nvSpPr>
        <p:spPr>
          <a:xfrm>
            <a:off x="1144588" y="685800"/>
            <a:ext cx="4572000" cy="3429000"/>
          </a:xfrm>
          <a:ln/>
        </p:spPr>
      </p:sp>
      <p:sp>
        <p:nvSpPr>
          <p:cNvPr id="6246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96577416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DFF98FBC-E6F5-4885-874B-FA6B6070DE35}" type="slidenum">
              <a:rPr lang="en-US" altLang="en-US">
                <a:latin typeface="Times New Roman" panose="02020603050405020304" pitchFamily="18" charset="0"/>
              </a:rPr>
              <a:pPr/>
              <a:t>22</a:t>
            </a:fld>
            <a:endParaRPr lang="en-US" altLang="en-US">
              <a:latin typeface="Times New Roman" panose="02020603050405020304" pitchFamily="18" charset="0"/>
            </a:endParaRPr>
          </a:p>
        </p:txBody>
      </p:sp>
      <p:sp>
        <p:nvSpPr>
          <p:cNvPr id="63491" name="Rectangle 2"/>
          <p:cNvSpPr>
            <a:spLocks noRot="1" noChangeArrowheads="1" noTextEdit="1"/>
          </p:cNvSpPr>
          <p:nvPr>
            <p:ph type="sldImg"/>
          </p:nvPr>
        </p:nvSpPr>
        <p:spPr>
          <a:xfrm>
            <a:off x="1144588" y="685800"/>
            <a:ext cx="4572000" cy="3429000"/>
          </a:xfrm>
          <a:ln/>
        </p:spPr>
      </p:sp>
      <p:sp>
        <p:nvSpPr>
          <p:cNvPr id="6349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Heparin generally</a:t>
            </a:r>
            <a:r>
              <a:rPr lang="en-US" altLang="en-US" baseline="0" dirty="0" smtClean="0"/>
              <a:t> only used for dialysis catheters and in </a:t>
            </a:r>
            <a:r>
              <a:rPr lang="en-US" altLang="en-US" baseline="0" dirty="0" err="1" smtClean="0"/>
              <a:t>cath</a:t>
            </a:r>
            <a:r>
              <a:rPr lang="en-US" altLang="en-US" baseline="0" dirty="0" smtClean="0"/>
              <a:t> lab. Check hospital policy and MD orders.</a:t>
            </a:r>
            <a:endParaRPr lang="en-US" altLang="en-US" dirty="0" smtClean="0"/>
          </a:p>
        </p:txBody>
      </p:sp>
    </p:spTree>
    <p:extLst>
      <p:ext uri="{BB962C8B-B14F-4D97-AF65-F5344CB8AC3E}">
        <p14:creationId xmlns:p14="http://schemas.microsoft.com/office/powerpoint/2010/main" val="31910661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237FEE5F-94EA-4C4D-8E11-99349327C54C}" type="slidenum">
              <a:rPr lang="en-US" altLang="en-US">
                <a:latin typeface="Times New Roman" panose="02020603050405020304" pitchFamily="18" charset="0"/>
              </a:rPr>
              <a:pPr/>
              <a:t>4</a:t>
            </a:fld>
            <a:endParaRPr lang="en-US" altLang="en-US">
              <a:latin typeface="Times New Roman" panose="02020603050405020304" pitchFamily="18" charset="0"/>
            </a:endParaRPr>
          </a:p>
        </p:txBody>
      </p:sp>
      <p:sp>
        <p:nvSpPr>
          <p:cNvPr id="46083" name="Rectangle 2"/>
          <p:cNvSpPr>
            <a:spLocks noRot="1" noChangeArrowheads="1" noTextEdit="1"/>
          </p:cNvSpPr>
          <p:nvPr>
            <p:ph type="sldImg"/>
          </p:nvPr>
        </p:nvSpPr>
        <p:spPr>
          <a:xfrm>
            <a:off x="1144588" y="685800"/>
            <a:ext cx="4572000" cy="3429000"/>
          </a:xfrm>
          <a:ln/>
        </p:spPr>
      </p:sp>
      <p:sp>
        <p:nvSpPr>
          <p:cNvPr id="4608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Review packaging label for exact drop per ml</a:t>
            </a:r>
            <a:endParaRPr lang="en-US" altLang="en-US" dirty="0" smtClean="0"/>
          </a:p>
        </p:txBody>
      </p:sp>
    </p:spTree>
    <p:extLst>
      <p:ext uri="{BB962C8B-B14F-4D97-AF65-F5344CB8AC3E}">
        <p14:creationId xmlns:p14="http://schemas.microsoft.com/office/powerpoint/2010/main" val="18227494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C1074A2-0ED5-46CB-8521-A4C54CAE1411}" type="slidenum">
              <a:rPr lang="en-US" altLang="en-US">
                <a:latin typeface="Times New Roman" panose="02020603050405020304" pitchFamily="18" charset="0"/>
              </a:rPr>
              <a:pPr/>
              <a:t>23</a:t>
            </a:fld>
            <a:endParaRPr lang="en-US" altLang="en-US">
              <a:latin typeface="Times New Roman" panose="02020603050405020304" pitchFamily="18" charset="0"/>
            </a:endParaRPr>
          </a:p>
        </p:txBody>
      </p:sp>
      <p:sp>
        <p:nvSpPr>
          <p:cNvPr id="64515" name="Rectangle 2"/>
          <p:cNvSpPr>
            <a:spLocks noRot="1" noChangeArrowheads="1" noTextEdit="1"/>
          </p:cNvSpPr>
          <p:nvPr>
            <p:ph type="sldImg"/>
          </p:nvPr>
        </p:nvSpPr>
        <p:spPr>
          <a:xfrm>
            <a:off x="1144588" y="685800"/>
            <a:ext cx="4572000" cy="3429000"/>
          </a:xfrm>
          <a:ln/>
        </p:spPr>
      </p:sp>
      <p:sp>
        <p:nvSpPr>
          <p:cNvPr id="64516"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3250726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9DBB364-80B7-4DA1-8A31-5D4B28A62280}" type="slidenum">
              <a:rPr lang="en-US" altLang="en-US">
                <a:latin typeface="Times New Roman" panose="02020603050405020304" pitchFamily="18" charset="0"/>
              </a:rPr>
              <a:pPr/>
              <a:t>24</a:t>
            </a:fld>
            <a:endParaRPr lang="en-US" altLang="en-US">
              <a:latin typeface="Times New Roman" panose="02020603050405020304" pitchFamily="18" charset="0"/>
            </a:endParaRPr>
          </a:p>
        </p:txBody>
      </p:sp>
      <p:sp>
        <p:nvSpPr>
          <p:cNvPr id="65539" name="Rectangle 2"/>
          <p:cNvSpPr>
            <a:spLocks noRot="1" noChangeArrowheads="1" noTextEdit="1"/>
          </p:cNvSpPr>
          <p:nvPr>
            <p:ph type="sldImg"/>
          </p:nvPr>
        </p:nvSpPr>
        <p:spPr>
          <a:xfrm>
            <a:off x="1144588" y="685800"/>
            <a:ext cx="4572000" cy="3429000"/>
          </a:xfrm>
          <a:ln/>
        </p:spPr>
      </p:sp>
      <p:sp>
        <p:nvSpPr>
          <p:cNvPr id="65540"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8065892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E944EB7C-F99B-4494-8ECB-8B7ED9B883BB}" type="slidenum">
              <a:rPr lang="en-US" altLang="en-US">
                <a:latin typeface="Times New Roman" panose="02020603050405020304" pitchFamily="18" charset="0"/>
              </a:rPr>
              <a:pPr/>
              <a:t>25</a:t>
            </a:fld>
            <a:endParaRPr lang="en-US" altLang="en-US">
              <a:latin typeface="Times New Roman" panose="02020603050405020304" pitchFamily="18" charset="0"/>
            </a:endParaRPr>
          </a:p>
        </p:txBody>
      </p:sp>
      <p:sp>
        <p:nvSpPr>
          <p:cNvPr id="66563" name="Rectangle 2"/>
          <p:cNvSpPr>
            <a:spLocks noRot="1" noChangeArrowheads="1" noTextEdit="1"/>
          </p:cNvSpPr>
          <p:nvPr>
            <p:ph type="sldImg"/>
          </p:nvPr>
        </p:nvSpPr>
        <p:spPr>
          <a:xfrm>
            <a:off x="1895475" y="365125"/>
            <a:ext cx="3671888" cy="2754313"/>
          </a:xfrm>
          <a:ln/>
        </p:spPr>
      </p:sp>
      <p:sp>
        <p:nvSpPr>
          <p:cNvPr id="66564" name="Rectangle 3"/>
          <p:cNvSpPr>
            <a:spLocks noGrp="1" noChangeArrowheads="1"/>
          </p:cNvSpPr>
          <p:nvPr>
            <p:ph type="body" idx="1"/>
          </p:nvPr>
        </p:nvSpPr>
        <p:spPr>
          <a:xfrm>
            <a:off x="228600" y="3271838"/>
            <a:ext cx="6400800" cy="55848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152400" indent="-152400" eaLnBrk="1" hangingPunct="1">
              <a:lnSpc>
                <a:spcPct val="80000"/>
              </a:lnSpc>
            </a:pPr>
            <a:r>
              <a:rPr lang="en-US" altLang="en-US" dirty="0" smtClean="0">
                <a:latin typeface="Tahoma" panose="020B0604030504040204" pitchFamily="34" charset="0"/>
              </a:rPr>
              <a:t>Small amounts of air do not produce symptoms because air is removed from the circulation. </a:t>
            </a:r>
          </a:p>
          <a:p>
            <a:pPr marL="152400" indent="-152400" eaLnBrk="1" hangingPunct="1">
              <a:lnSpc>
                <a:spcPct val="80000"/>
              </a:lnSpc>
            </a:pPr>
            <a:r>
              <a:rPr lang="en-US" altLang="en-US" dirty="0" smtClean="0">
                <a:latin typeface="Tahoma" panose="020B0604030504040204" pitchFamily="34" charset="0"/>
              </a:rPr>
              <a:t>Large boluses of air (3-8 mL/kg) can cause acute right ventricular outflow obstruction and result in cardiogenic shock and circulatory arrest. </a:t>
            </a:r>
          </a:p>
          <a:p>
            <a:pPr marL="152400" indent="-152400" eaLnBrk="1" hangingPunct="1">
              <a:lnSpc>
                <a:spcPct val="80000"/>
              </a:lnSpc>
            </a:pPr>
            <a:r>
              <a:rPr lang="en-US" altLang="en-US" dirty="0" smtClean="0">
                <a:latin typeface="Tahoma" panose="020B0604030504040204" pitchFamily="34" charset="0"/>
              </a:rPr>
              <a:t>Subclinical air embolism in hospitalized clients may be common. </a:t>
            </a:r>
          </a:p>
          <a:p>
            <a:pPr marL="152400" indent="-152400" eaLnBrk="1" hangingPunct="1">
              <a:lnSpc>
                <a:spcPct val="80000"/>
              </a:lnSpc>
            </a:pPr>
            <a:r>
              <a:rPr lang="en-US" altLang="en-US" dirty="0" smtClean="0">
                <a:latin typeface="Tahoma" panose="020B0604030504040204" pitchFamily="34" charset="0"/>
              </a:rPr>
              <a:t>Procedures that most commonly result in VAE are CV (internal jugular or subclavian) catheterization and pressure infusion of fluids and blood. </a:t>
            </a:r>
          </a:p>
          <a:p>
            <a:pPr marL="152400" indent="-152400" eaLnBrk="1" hangingPunct="1">
              <a:lnSpc>
                <a:spcPct val="80000"/>
              </a:lnSpc>
            </a:pPr>
            <a:r>
              <a:rPr lang="en-US" altLang="en-US" b="1" dirty="0" smtClean="0">
                <a:latin typeface="Tahoma" panose="020B0604030504040204" pitchFamily="34" charset="0"/>
              </a:rPr>
              <a:t>Symptoms</a:t>
            </a:r>
            <a:r>
              <a:rPr lang="en-US" altLang="en-US" dirty="0" smtClean="0">
                <a:latin typeface="Tahoma" panose="020B0604030504040204" pitchFamily="34" charset="0"/>
              </a:rPr>
              <a:t>, which develop immediately following embolization, are similar to pulmonary thromboembolism. Severity of symptoms related to degree of air entry and include the following:</a:t>
            </a:r>
          </a:p>
          <a:p>
            <a:pPr marL="609600" lvl="1" indent="-152400" eaLnBrk="1" hangingPunct="1">
              <a:lnSpc>
                <a:spcPct val="80000"/>
              </a:lnSpc>
            </a:pPr>
            <a:r>
              <a:rPr lang="en-US" altLang="en-US" dirty="0" smtClean="0">
                <a:latin typeface="Tahoma" panose="020B0604030504040204" pitchFamily="34" charset="0"/>
              </a:rPr>
              <a:t>Dyspnea, Chest pain, Tachycardia, Hypotension, Altered sensorium</a:t>
            </a:r>
          </a:p>
          <a:p>
            <a:pPr marL="609600" lvl="1" indent="-152400" eaLnBrk="1" hangingPunct="1">
              <a:lnSpc>
                <a:spcPct val="80000"/>
              </a:lnSpc>
            </a:pPr>
            <a:r>
              <a:rPr lang="en-US" altLang="en-US" dirty="0" smtClean="0">
                <a:latin typeface="Tahoma" panose="020B0604030504040204" pitchFamily="34" charset="0"/>
              </a:rPr>
              <a:t>Circulatory shock or sudden death (clients with severe VAE)</a:t>
            </a:r>
          </a:p>
          <a:p>
            <a:pPr marL="152400" indent="-152400" eaLnBrk="1" hangingPunct="1">
              <a:lnSpc>
                <a:spcPct val="80000"/>
              </a:lnSpc>
            </a:pPr>
            <a:r>
              <a:rPr lang="en-US" altLang="en-US" b="1" dirty="0" smtClean="0">
                <a:latin typeface="Tahoma" panose="020B0604030504040204" pitchFamily="34" charset="0"/>
              </a:rPr>
              <a:t>Physical: </a:t>
            </a:r>
            <a:endParaRPr lang="en-US" altLang="en-US" dirty="0" smtClean="0">
              <a:latin typeface="Tahoma" panose="020B0604030504040204" pitchFamily="34" charset="0"/>
            </a:endParaRPr>
          </a:p>
          <a:p>
            <a:pPr marL="152400" indent="-152400" eaLnBrk="1" hangingPunct="1">
              <a:lnSpc>
                <a:spcPct val="80000"/>
              </a:lnSpc>
            </a:pPr>
            <a:r>
              <a:rPr lang="en-US" altLang="en-US" dirty="0" smtClean="0">
                <a:latin typeface="Tahoma" panose="020B0604030504040204" pitchFamily="34" charset="0"/>
              </a:rPr>
              <a:t>Acute respiratory distress, Tachypnea, Agitation, Disorientation</a:t>
            </a:r>
          </a:p>
          <a:p>
            <a:pPr marL="152400" indent="-152400" eaLnBrk="1" hangingPunct="1">
              <a:lnSpc>
                <a:spcPct val="80000"/>
              </a:lnSpc>
            </a:pPr>
            <a:r>
              <a:rPr lang="en-US" altLang="en-US" dirty="0" smtClean="0">
                <a:latin typeface="Tahoma" panose="020B0604030504040204" pitchFamily="34" charset="0"/>
              </a:rPr>
              <a:t>Classic finding - Mill wheel murmur upon auscultation of the heart</a:t>
            </a:r>
          </a:p>
          <a:p>
            <a:pPr marL="152400" indent="-152400" eaLnBrk="1" hangingPunct="1">
              <a:lnSpc>
                <a:spcPct val="80000"/>
              </a:lnSpc>
            </a:pPr>
            <a:r>
              <a:rPr lang="en-US" altLang="en-US" dirty="0" smtClean="0">
                <a:latin typeface="Tahoma" panose="020B0604030504040204" pitchFamily="34" charset="0"/>
              </a:rPr>
              <a:t>Cyanosis and hypotension - Accompany severe VAE</a:t>
            </a:r>
          </a:p>
          <a:p>
            <a:pPr marL="152400" indent="-152400" eaLnBrk="1" hangingPunct="1">
              <a:lnSpc>
                <a:spcPct val="80000"/>
              </a:lnSpc>
            </a:pPr>
            <a:r>
              <a:rPr lang="en-US" altLang="en-US" b="1" dirty="0" smtClean="0">
                <a:latin typeface="Tahoma" panose="020B0604030504040204" pitchFamily="34" charset="0"/>
              </a:rPr>
              <a:t>Actions</a:t>
            </a:r>
          </a:p>
          <a:p>
            <a:pPr marL="152400" indent="-152400" eaLnBrk="1" hangingPunct="1">
              <a:lnSpc>
                <a:spcPct val="80000"/>
              </a:lnSpc>
              <a:buFontTx/>
              <a:buAutoNum type="arabicPeriod"/>
            </a:pPr>
            <a:r>
              <a:rPr lang="en-US" altLang="en-US" dirty="0" smtClean="0">
                <a:latin typeface="Tahoma" panose="020B0604030504040204" pitchFamily="34" charset="0"/>
              </a:rPr>
              <a:t>Once VAE  suspected, immediately stop infusion and clamp  line.</a:t>
            </a:r>
          </a:p>
          <a:p>
            <a:pPr marL="152400" indent="-152400" eaLnBrk="1" hangingPunct="1">
              <a:lnSpc>
                <a:spcPct val="80000"/>
              </a:lnSpc>
              <a:buFontTx/>
              <a:buAutoNum type="arabicPeriod"/>
            </a:pPr>
            <a:r>
              <a:rPr lang="en-US" altLang="en-US" dirty="0" smtClean="0">
                <a:latin typeface="Tahoma" panose="020B0604030504040204" pitchFamily="34" charset="0"/>
              </a:rPr>
              <a:t>Do not withdraw the catheter at this time unless it cannot be clamped.</a:t>
            </a:r>
          </a:p>
          <a:p>
            <a:pPr marL="152400" indent="-152400" eaLnBrk="1" hangingPunct="1">
              <a:lnSpc>
                <a:spcPct val="80000"/>
              </a:lnSpc>
              <a:buFontTx/>
              <a:buAutoNum type="arabicPeriod"/>
            </a:pPr>
            <a:r>
              <a:rPr lang="en-US" altLang="en-US" dirty="0" smtClean="0">
                <a:latin typeface="Tahoma" panose="020B0604030504040204" pitchFamily="34" charset="0"/>
              </a:rPr>
              <a:t>Promptly place client in Trendelenburg position and rotate toward the left lateral decubitus position. This maneuver helps trap air in the apex of the ventricle, prevents its ejection into the pulmonary arterial system, and maintains right ventricular output.</a:t>
            </a:r>
          </a:p>
          <a:p>
            <a:pPr marL="152400" indent="-152400" eaLnBrk="1" hangingPunct="1">
              <a:lnSpc>
                <a:spcPct val="80000"/>
              </a:lnSpc>
              <a:buFontTx/>
              <a:buAutoNum type="arabicPeriod"/>
            </a:pPr>
            <a:r>
              <a:rPr lang="en-US" altLang="en-US" dirty="0" smtClean="0">
                <a:latin typeface="Tahoma" panose="020B0604030504040204" pitchFamily="34" charset="0"/>
              </a:rPr>
              <a:t>Administer 100% oxygen and intubate for significant respiratory distress or refractory hypoxemia.</a:t>
            </a:r>
          </a:p>
          <a:p>
            <a:pPr marL="152400" indent="-152400" eaLnBrk="1" hangingPunct="1">
              <a:lnSpc>
                <a:spcPct val="80000"/>
              </a:lnSpc>
              <a:buFontTx/>
              <a:buAutoNum type="arabicPeriod"/>
            </a:pPr>
            <a:r>
              <a:rPr lang="en-US" altLang="en-US" dirty="0" smtClean="0">
                <a:latin typeface="Tahoma" panose="020B0604030504040204" pitchFamily="34" charset="0"/>
              </a:rPr>
              <a:t>If CV catheter is present, aspirate from the distal port and attempt to remove air. Catheter may have to be advanced for this to be successful.</a:t>
            </a:r>
          </a:p>
          <a:p>
            <a:pPr marL="152400" indent="-152400" eaLnBrk="1" hangingPunct="1">
              <a:lnSpc>
                <a:spcPct val="80000"/>
              </a:lnSpc>
              <a:buFontTx/>
              <a:buAutoNum type="arabicPeriod"/>
            </a:pPr>
            <a:r>
              <a:rPr lang="en-US" altLang="en-US" dirty="0" smtClean="0">
                <a:latin typeface="Tahoma" panose="020B0604030504040204" pitchFamily="34" charset="0"/>
              </a:rPr>
              <a:t>CPR helps expel air from the pulmonary outflow tract and disperse it into the peripheral pulmonary venous system. </a:t>
            </a:r>
          </a:p>
          <a:p>
            <a:pPr marL="152400" indent="-152400" eaLnBrk="1" hangingPunct="1">
              <a:lnSpc>
                <a:spcPct val="80000"/>
              </a:lnSpc>
              <a:buFontTx/>
              <a:buAutoNum type="arabicPeriod"/>
            </a:pPr>
            <a:r>
              <a:rPr lang="en-US" altLang="en-US" dirty="0" smtClean="0">
                <a:latin typeface="Tahoma" panose="020B0604030504040204" pitchFamily="34" charset="0"/>
              </a:rPr>
              <a:t>Admit client to ICU.</a:t>
            </a:r>
          </a:p>
        </p:txBody>
      </p:sp>
    </p:spTree>
    <p:extLst>
      <p:ext uri="{BB962C8B-B14F-4D97-AF65-F5344CB8AC3E}">
        <p14:creationId xmlns:p14="http://schemas.microsoft.com/office/powerpoint/2010/main" val="30853548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Push pause method creates turbulence inside</a:t>
            </a:r>
            <a:r>
              <a:rPr lang="en-US" baseline="0" dirty="0" smtClean="0"/>
              <a:t> the tubing and prevents debris from sticking to inside of tubing. Ensures longer patency.</a:t>
            </a:r>
            <a:endParaRPr lang="en-US" dirty="0"/>
          </a:p>
        </p:txBody>
      </p:sp>
      <p:sp>
        <p:nvSpPr>
          <p:cNvPr id="4" name="Slide Number Placeholder 3"/>
          <p:cNvSpPr>
            <a:spLocks noGrp="1"/>
          </p:cNvSpPr>
          <p:nvPr>
            <p:ph type="sldNum" sz="quarter" idx="10"/>
          </p:nvPr>
        </p:nvSpPr>
        <p:spPr/>
        <p:txBody>
          <a:bodyPr/>
          <a:lstStyle/>
          <a:p>
            <a:fld id="{3C320D69-5298-43AD-A14C-6B6DC86A2807}" type="slidenum">
              <a:rPr lang="en-US" altLang="en-US" smtClean="0"/>
              <a:pPr/>
              <a:t>34</a:t>
            </a:fld>
            <a:endParaRPr lang="en-US" altLang="en-US"/>
          </a:p>
        </p:txBody>
      </p:sp>
    </p:spTree>
    <p:extLst>
      <p:ext uri="{BB962C8B-B14F-4D97-AF65-F5344CB8AC3E}">
        <p14:creationId xmlns:p14="http://schemas.microsoft.com/office/powerpoint/2010/main" val="1000268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948994A-5C98-4AD6-A199-277A620F9C3B}" type="slidenum">
              <a:rPr lang="en-US" altLang="en-US">
                <a:latin typeface="Times New Roman" panose="02020603050405020304" pitchFamily="18" charset="0"/>
              </a:rPr>
              <a:pPr/>
              <a:t>5</a:t>
            </a:fld>
            <a:endParaRPr lang="en-US" altLang="en-US">
              <a:latin typeface="Times New Roman" panose="02020603050405020304" pitchFamily="18" charset="0"/>
            </a:endParaRPr>
          </a:p>
        </p:txBody>
      </p:sp>
      <p:sp>
        <p:nvSpPr>
          <p:cNvPr id="47107" name="Rectangle 2"/>
          <p:cNvSpPr>
            <a:spLocks noRot="1" noChangeArrowheads="1" noTextEdit="1"/>
          </p:cNvSpPr>
          <p:nvPr>
            <p:ph type="sldImg"/>
          </p:nvPr>
        </p:nvSpPr>
        <p:spPr>
          <a:xfrm>
            <a:off x="1144588" y="685800"/>
            <a:ext cx="4572000" cy="3429000"/>
          </a:xfrm>
          <a:ln/>
        </p:spPr>
      </p:sp>
      <p:sp>
        <p:nvSpPr>
          <p:cNvPr id="47108" name="Rectangle 3"/>
          <p:cNvSpPr>
            <a:spLocks noGrp="1" noChangeArrowheads="1"/>
          </p:cNvSpPr>
          <p:nvPr>
            <p:ph type="body" idx="1"/>
          </p:nvPr>
        </p:nvSpPr>
        <p:spPr>
          <a:xfrm>
            <a:off x="381000" y="4191000"/>
            <a:ext cx="5791200" cy="4341813"/>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b="1" smtClean="0">
                <a:latin typeface="Tahoma" panose="020B0604030504040204" pitchFamily="34" charset="0"/>
              </a:rPr>
              <a:t>Site varies depending on the client age, the type of solution, the length of time the infusion is to run, the type of solution used &amp; the condition of the veins.</a:t>
            </a:r>
          </a:p>
          <a:p>
            <a:pPr eaLnBrk="1" hangingPunct="1"/>
            <a:r>
              <a:rPr lang="en-US" altLang="en-US" sz="1400" b="1" u="sng" smtClean="0">
                <a:latin typeface="Tahoma" panose="020B0604030504040204" pitchFamily="34" charset="0"/>
              </a:rPr>
              <a:t>Peripheral</a:t>
            </a:r>
            <a:r>
              <a:rPr lang="en-US" altLang="en-US" sz="1400" b="1" smtClean="0">
                <a:latin typeface="Tahoma" panose="020B0604030504040204" pitchFamily="34" charset="0"/>
              </a:rPr>
              <a:t>  sites</a:t>
            </a:r>
          </a:p>
          <a:p>
            <a:pPr lvl="1" eaLnBrk="1" hangingPunct="1"/>
            <a:r>
              <a:rPr lang="en-US" altLang="en-US" sz="1400" b="1" u="sng" smtClean="0">
                <a:latin typeface="Tahoma" panose="020B0604030504040204" pitchFamily="34" charset="0"/>
              </a:rPr>
              <a:t>Metacarpal</a:t>
            </a:r>
            <a:r>
              <a:rPr lang="en-US" altLang="en-US" sz="1400" b="1" smtClean="0">
                <a:latin typeface="Tahoma" panose="020B0604030504040204" pitchFamily="34" charset="0"/>
              </a:rPr>
              <a:t> - in the top of the hand</a:t>
            </a:r>
          </a:p>
          <a:p>
            <a:pPr lvl="1" eaLnBrk="1" hangingPunct="1"/>
            <a:r>
              <a:rPr lang="en-US" altLang="en-US" sz="1400" b="1" u="sng" smtClean="0">
                <a:latin typeface="Tahoma" panose="020B0604030504040204" pitchFamily="34" charset="0"/>
              </a:rPr>
              <a:t>Basilic</a:t>
            </a:r>
            <a:r>
              <a:rPr lang="en-US" altLang="en-US" sz="1400" b="1" smtClean="0">
                <a:latin typeface="Tahoma" panose="020B0604030504040204" pitchFamily="34" charset="0"/>
              </a:rPr>
              <a:t> - In the forearm -  arm is natural splint and armboards may not needed.   Use cathelons/catheters that cover the needle; catheter left in, not needle</a:t>
            </a:r>
          </a:p>
          <a:p>
            <a:pPr lvl="1" eaLnBrk="1" hangingPunct="1"/>
            <a:r>
              <a:rPr lang="en-US" altLang="en-US" sz="1400" b="1" u="sng" smtClean="0">
                <a:latin typeface="Tahoma" panose="020B0604030504040204" pitchFamily="34" charset="0"/>
              </a:rPr>
              <a:t>Cephalic</a:t>
            </a:r>
            <a:r>
              <a:rPr lang="en-US" altLang="en-US" sz="1400" b="1" smtClean="0">
                <a:latin typeface="Tahoma" panose="020B0604030504040204" pitchFamily="34" charset="0"/>
              </a:rPr>
              <a:t> - Also in forearm</a:t>
            </a:r>
          </a:p>
          <a:p>
            <a:pPr eaLnBrk="1" hangingPunct="1"/>
            <a:endParaRPr lang="en-US" altLang="en-US" sz="1400" b="1" smtClean="0">
              <a:latin typeface="Tahoma" panose="020B0604030504040204" pitchFamily="34" charset="0"/>
            </a:endParaRPr>
          </a:p>
        </p:txBody>
      </p:sp>
    </p:spTree>
    <p:extLst>
      <p:ext uri="{BB962C8B-B14F-4D97-AF65-F5344CB8AC3E}">
        <p14:creationId xmlns:p14="http://schemas.microsoft.com/office/powerpoint/2010/main" val="1866764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6632544B-523F-4735-A7D3-7851F24C7F3A}" type="slidenum">
              <a:rPr lang="en-US" altLang="en-US">
                <a:latin typeface="Times New Roman" panose="02020603050405020304" pitchFamily="18" charset="0"/>
              </a:rPr>
              <a:pPr/>
              <a:t>6</a:t>
            </a:fld>
            <a:endParaRPr lang="en-US" altLang="en-US">
              <a:latin typeface="Times New Roman" panose="02020603050405020304" pitchFamily="18" charset="0"/>
            </a:endParaRPr>
          </a:p>
        </p:txBody>
      </p:sp>
      <p:sp>
        <p:nvSpPr>
          <p:cNvPr id="48131" name="Rectangle 2"/>
          <p:cNvSpPr>
            <a:spLocks noRot="1" noChangeArrowheads="1" noTextEdit="1"/>
          </p:cNvSpPr>
          <p:nvPr>
            <p:ph type="sldImg"/>
          </p:nvPr>
        </p:nvSpPr>
        <p:spPr>
          <a:xfrm>
            <a:off x="1144588" y="685800"/>
            <a:ext cx="4572000" cy="3429000"/>
          </a:xfrm>
          <a:ln/>
        </p:spPr>
      </p:sp>
      <p:sp>
        <p:nvSpPr>
          <p:cNvPr id="4813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9542742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A202A8A-70DA-40F4-BF0D-6FCC5714FCB2}" type="slidenum">
              <a:rPr lang="en-US" altLang="en-US">
                <a:latin typeface="Times New Roman" panose="02020603050405020304" pitchFamily="18" charset="0"/>
              </a:rPr>
              <a:pPr/>
              <a:t>8</a:t>
            </a:fld>
            <a:endParaRPr lang="en-US" altLang="en-US">
              <a:latin typeface="Times New Roman" panose="02020603050405020304" pitchFamily="18" charset="0"/>
            </a:endParaRPr>
          </a:p>
        </p:txBody>
      </p:sp>
      <p:sp>
        <p:nvSpPr>
          <p:cNvPr id="49155" name="Rectangle 2"/>
          <p:cNvSpPr>
            <a:spLocks noRot="1" noChangeArrowheads="1" noTextEdit="1"/>
          </p:cNvSpPr>
          <p:nvPr>
            <p:ph type="sldImg"/>
          </p:nvPr>
        </p:nvSpPr>
        <p:spPr>
          <a:xfrm>
            <a:off x="1144588" y="685800"/>
            <a:ext cx="4572000" cy="3429000"/>
          </a:xfrm>
          <a:ln/>
        </p:spPr>
      </p:sp>
      <p:sp>
        <p:nvSpPr>
          <p:cNvPr id="49156" name="Rectangle 3"/>
          <p:cNvSpPr>
            <a:spLocks noGrp="1" noChangeArrowheads="1"/>
          </p:cNvSpPr>
          <p:nvPr>
            <p:ph type="body" idx="1"/>
          </p:nvPr>
        </p:nvSpPr>
        <p:spPr>
          <a:xfrm>
            <a:off x="609600" y="4343400"/>
            <a:ext cx="59436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b="1" u="sng" dirty="0" smtClean="0">
                <a:latin typeface="Tahoma" panose="020B0604030504040204" pitchFamily="34" charset="0"/>
              </a:rPr>
              <a:t>Remove tubing </a:t>
            </a:r>
            <a:r>
              <a:rPr lang="en-US" altLang="en-US" sz="1400" b="1" dirty="0" smtClean="0">
                <a:latin typeface="Tahoma" panose="020B0604030504040204" pitchFamily="34" charset="0"/>
              </a:rPr>
              <a:t>from bag and straighten it </a:t>
            </a:r>
          </a:p>
          <a:p>
            <a:pPr eaLnBrk="1" hangingPunct="1"/>
            <a:r>
              <a:rPr lang="en-US" altLang="en-US" sz="1400" b="1" u="sng" dirty="0" smtClean="0">
                <a:latin typeface="Tahoma" panose="020B0604030504040204" pitchFamily="34" charset="0"/>
              </a:rPr>
              <a:t>Close roller clamp</a:t>
            </a:r>
            <a:r>
              <a:rPr lang="en-US" altLang="en-US" sz="1400" b="1" dirty="0" smtClean="0">
                <a:latin typeface="Tahoma" panose="020B0604030504040204" pitchFamily="34" charset="0"/>
              </a:rPr>
              <a:t> </a:t>
            </a:r>
          </a:p>
          <a:p>
            <a:pPr eaLnBrk="1" hangingPunct="1"/>
            <a:r>
              <a:rPr lang="en-US" altLang="en-US" sz="1400" b="1" u="sng" dirty="0" smtClean="0">
                <a:latin typeface="Tahoma" panose="020B0604030504040204" pitchFamily="34" charset="0"/>
              </a:rPr>
              <a:t>Hang IV bag</a:t>
            </a:r>
            <a:r>
              <a:rPr lang="en-US" altLang="en-US" sz="1400" b="1" dirty="0" smtClean="0">
                <a:latin typeface="Tahoma" panose="020B0604030504040204" pitchFamily="34" charset="0"/>
              </a:rPr>
              <a:t> on the IV pole</a:t>
            </a:r>
          </a:p>
          <a:p>
            <a:pPr eaLnBrk="1" hangingPunct="1"/>
            <a:r>
              <a:rPr lang="en-US" altLang="en-US" sz="1400" b="1" u="sng" dirty="0" smtClean="0">
                <a:latin typeface="Tahoma" panose="020B0604030504040204" pitchFamily="34" charset="0"/>
              </a:rPr>
              <a:t>Spike the bag</a:t>
            </a:r>
            <a:r>
              <a:rPr lang="en-US" altLang="en-US" sz="1400" b="1" dirty="0" smtClean="0">
                <a:latin typeface="Tahoma" panose="020B0604030504040204" pitchFamily="34" charset="0"/>
              </a:rPr>
              <a:t> by pulling off  blue protective cover (keep sterile) and inserting tubing into bag</a:t>
            </a:r>
          </a:p>
          <a:p>
            <a:pPr eaLnBrk="1" hangingPunct="1"/>
            <a:r>
              <a:rPr lang="en-US" altLang="en-US" sz="1400" b="1" u="sng" dirty="0" smtClean="0">
                <a:latin typeface="Tahoma" panose="020B0604030504040204" pitchFamily="34" charset="0"/>
              </a:rPr>
              <a:t>Fill drip </a:t>
            </a:r>
            <a:r>
              <a:rPr lang="en-US" altLang="en-US" sz="1400" b="1" u="sng" dirty="0" smtClean="0">
                <a:latin typeface="Tahoma" panose="020B0604030504040204" pitchFamily="34" charset="0"/>
              </a:rPr>
              <a:t>chamber 3/4 </a:t>
            </a:r>
            <a:r>
              <a:rPr lang="en-US" altLang="en-US" sz="1400" b="1" u="sng" dirty="0" smtClean="0">
                <a:latin typeface="Tahoma" panose="020B0604030504040204" pitchFamily="34" charset="0"/>
              </a:rPr>
              <a:t>full</a:t>
            </a:r>
            <a:r>
              <a:rPr lang="en-US" altLang="en-US" sz="1400" b="1" dirty="0" smtClean="0">
                <a:latin typeface="Tahoma" panose="020B0604030504040204" pitchFamily="34" charset="0"/>
              </a:rPr>
              <a:t> by squeezing it gently</a:t>
            </a:r>
          </a:p>
          <a:p>
            <a:pPr eaLnBrk="1" hangingPunct="1"/>
            <a:r>
              <a:rPr lang="en-US" altLang="en-US" sz="1400" b="1" u="sng" dirty="0" err="1" smtClean="0">
                <a:latin typeface="Tahoma" panose="020B0604030504040204" pitchFamily="34" charset="0"/>
              </a:rPr>
              <a:t>Openroller</a:t>
            </a:r>
            <a:r>
              <a:rPr lang="en-US" altLang="en-US" sz="1400" b="1" u="sng" dirty="0" smtClean="0">
                <a:latin typeface="Tahoma" panose="020B0604030504040204" pitchFamily="34" charset="0"/>
              </a:rPr>
              <a:t> clamp &amp; prime tubing</a:t>
            </a:r>
            <a:r>
              <a:rPr lang="en-US" altLang="en-US" sz="1400" b="1" dirty="0" smtClean="0">
                <a:latin typeface="Tahoma" panose="020B0604030504040204" pitchFamily="34" charset="0"/>
              </a:rPr>
              <a:t>: fill entire tubing with IV solution avoiding any air bubbles; small air bubble less than 0.5 mL usually not harmful unless infusing into a central line</a:t>
            </a:r>
          </a:p>
          <a:p>
            <a:pPr eaLnBrk="1" hangingPunct="1"/>
            <a:r>
              <a:rPr lang="en-US" altLang="en-US" sz="1400" b="1" u="sng" dirty="0" smtClean="0">
                <a:latin typeface="Tahoma" panose="020B0604030504040204" pitchFamily="34" charset="0"/>
              </a:rPr>
              <a:t>Label the tubing</a:t>
            </a:r>
            <a:r>
              <a:rPr lang="en-US" altLang="en-US" sz="1400" b="1" dirty="0" smtClean="0">
                <a:latin typeface="Tahoma" panose="020B0604030504040204" pitchFamily="34" charset="0"/>
              </a:rPr>
              <a:t> with times for solution to be infused, especially if no pump and with tubing change date (usually q 72 hours)</a:t>
            </a:r>
          </a:p>
          <a:p>
            <a:pPr eaLnBrk="1" hangingPunct="1"/>
            <a:r>
              <a:rPr lang="en-US" altLang="en-US" sz="1400" b="1" u="sng" dirty="0" smtClean="0">
                <a:latin typeface="Tahoma" panose="020B0604030504040204" pitchFamily="34" charset="0"/>
              </a:rPr>
              <a:t>Adjust roller clamp to appropriate drip rate</a:t>
            </a:r>
            <a:r>
              <a:rPr lang="en-US" altLang="en-US" sz="1400" b="1" dirty="0" smtClean="0">
                <a:latin typeface="Tahoma" panose="020B0604030504040204" pitchFamily="34" charset="0"/>
              </a:rPr>
              <a:t> or place tubing into an IV pump; set the primary rate and volume in the pump</a:t>
            </a:r>
          </a:p>
          <a:p>
            <a:pPr eaLnBrk="1" hangingPunct="1"/>
            <a:endParaRPr lang="en-US" altLang="en-US" sz="1400" dirty="0" smtClean="0">
              <a:latin typeface="Tahoma" panose="020B0604030504040204" pitchFamily="34" charset="0"/>
            </a:endParaRPr>
          </a:p>
        </p:txBody>
      </p:sp>
    </p:spTree>
    <p:extLst>
      <p:ext uri="{BB962C8B-B14F-4D97-AF65-F5344CB8AC3E}">
        <p14:creationId xmlns:p14="http://schemas.microsoft.com/office/powerpoint/2010/main" val="12961303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4CD6901-6F2F-4AA1-BBB0-980AD47A4A4F}" type="slidenum">
              <a:rPr lang="en-US" altLang="en-US">
                <a:latin typeface="Times New Roman" panose="02020603050405020304" pitchFamily="18" charset="0"/>
              </a:rPr>
              <a:pPr/>
              <a:t>9</a:t>
            </a:fld>
            <a:endParaRPr lang="en-US" altLang="en-US">
              <a:latin typeface="Times New Roman" panose="02020603050405020304" pitchFamily="18" charset="0"/>
            </a:endParaRPr>
          </a:p>
        </p:txBody>
      </p:sp>
      <p:sp>
        <p:nvSpPr>
          <p:cNvPr id="50179" name="Rectangle 2"/>
          <p:cNvSpPr>
            <a:spLocks noRot="1" noChangeArrowheads="1" noTextEdit="1"/>
          </p:cNvSpPr>
          <p:nvPr>
            <p:ph type="sldImg"/>
          </p:nvPr>
        </p:nvSpPr>
        <p:spPr>
          <a:xfrm>
            <a:off x="1144588" y="685800"/>
            <a:ext cx="4572000" cy="3429000"/>
          </a:xfrm>
          <a:ln/>
        </p:spPr>
      </p:sp>
      <p:sp>
        <p:nvSpPr>
          <p:cNvPr id="50180" name="Rectangle 3"/>
          <p:cNvSpPr>
            <a:spLocks noGrp="1" noChangeArrowheads="1"/>
          </p:cNvSpPr>
          <p:nvPr>
            <p:ph type="body" idx="1"/>
          </p:nvPr>
        </p:nvSpPr>
        <p:spPr>
          <a:xfrm>
            <a:off x="685800" y="4343400"/>
            <a:ext cx="56388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z="1400" b="1" u="sng" smtClean="0">
                <a:latin typeface="Tahoma" panose="020B0604030504040204" pitchFamily="34" charset="0"/>
              </a:rPr>
              <a:t>Open tubing same as IV</a:t>
            </a:r>
          </a:p>
          <a:p>
            <a:pPr eaLnBrk="1" hangingPunct="1"/>
            <a:r>
              <a:rPr lang="en-US" altLang="en-US" sz="1400" b="1" u="sng" smtClean="0">
                <a:latin typeface="Tahoma" panose="020B0604030504040204" pitchFamily="34" charset="0"/>
              </a:rPr>
              <a:t>Close roller clamp</a:t>
            </a:r>
          </a:p>
          <a:p>
            <a:pPr eaLnBrk="1" hangingPunct="1"/>
            <a:r>
              <a:rPr lang="en-US" altLang="en-US" sz="1400" b="1" u="sng" smtClean="0">
                <a:latin typeface="Tahoma" panose="020B0604030504040204" pitchFamily="34" charset="0"/>
              </a:rPr>
              <a:t>Hang IVPB on pole</a:t>
            </a:r>
          </a:p>
          <a:p>
            <a:pPr eaLnBrk="1" hangingPunct="1"/>
            <a:r>
              <a:rPr lang="en-US" altLang="en-US" sz="1400" b="1" u="sng" smtClean="0">
                <a:latin typeface="Tahoma" panose="020B0604030504040204" pitchFamily="34" charset="0"/>
              </a:rPr>
              <a:t>Spike bag same as IV</a:t>
            </a:r>
          </a:p>
          <a:p>
            <a:pPr eaLnBrk="1" hangingPunct="1"/>
            <a:r>
              <a:rPr lang="en-US" altLang="en-US" sz="1400" b="1" u="sng" smtClean="0">
                <a:latin typeface="Tahoma" panose="020B0604030504040204" pitchFamily="34" charset="0"/>
              </a:rPr>
              <a:t>Prime tubing</a:t>
            </a:r>
          </a:p>
          <a:p>
            <a:pPr eaLnBrk="1" hangingPunct="1"/>
            <a:r>
              <a:rPr lang="en-US" altLang="en-US" sz="1400" b="1" u="sng" smtClean="0">
                <a:latin typeface="Tahoma" panose="020B0604030504040204" pitchFamily="34" charset="0"/>
              </a:rPr>
              <a:t>Connect IVPB tubing to IV tubing</a:t>
            </a:r>
          </a:p>
          <a:p>
            <a:pPr eaLnBrk="1" hangingPunct="1"/>
            <a:r>
              <a:rPr lang="en-US" altLang="en-US" sz="1400" b="1" u="sng" smtClean="0">
                <a:latin typeface="Tahoma" panose="020B0604030504040204" pitchFamily="34" charset="0"/>
              </a:rPr>
              <a:t>Place wire hanger on pole</a:t>
            </a:r>
          </a:p>
          <a:p>
            <a:pPr eaLnBrk="1" hangingPunct="1"/>
            <a:r>
              <a:rPr lang="en-US" altLang="en-US" sz="1400" b="1" u="sng" smtClean="0">
                <a:latin typeface="Tahoma" panose="020B0604030504040204" pitchFamily="34" charset="0"/>
              </a:rPr>
              <a:t>Lower IV bag on to hanger</a:t>
            </a:r>
          </a:p>
          <a:p>
            <a:pPr eaLnBrk="1" hangingPunct="1"/>
            <a:r>
              <a:rPr lang="en-US" altLang="en-US" sz="1400" b="1" u="sng" smtClean="0">
                <a:latin typeface="Tahoma" panose="020B0604030504040204" pitchFamily="34" charset="0"/>
              </a:rPr>
              <a:t>Adjust roller clamp to appropriate drip </a:t>
            </a:r>
            <a:r>
              <a:rPr lang="en-US" altLang="en-US" sz="1400" b="1" smtClean="0">
                <a:latin typeface="Tahoma" panose="020B0604030504040204" pitchFamily="34" charset="0"/>
              </a:rPr>
              <a:t>rate: check order, check bag correct rate.</a:t>
            </a:r>
          </a:p>
          <a:p>
            <a:pPr eaLnBrk="1" hangingPunct="1"/>
            <a:r>
              <a:rPr lang="en-US" altLang="en-US" sz="1400" b="1" smtClean="0">
                <a:latin typeface="Tahoma" panose="020B0604030504040204" pitchFamily="34" charset="0"/>
              </a:rPr>
              <a:t>If using IV pump, set secondary volume &amp; rate; primary IV will start to run when  IVPB is infused</a:t>
            </a:r>
          </a:p>
          <a:p>
            <a:pPr eaLnBrk="1" hangingPunct="1"/>
            <a:r>
              <a:rPr lang="en-US" altLang="en-US" sz="1400" b="1" smtClean="0">
                <a:latin typeface="Tahoma" panose="020B0604030504040204" pitchFamily="34" charset="0"/>
              </a:rPr>
              <a:t>Label the tubing with date to be changed</a:t>
            </a:r>
            <a:endParaRPr lang="en-US" altLang="en-US" sz="1400" b="1" u="sng" smtClean="0">
              <a:latin typeface="Tahoma" panose="020B0604030504040204" pitchFamily="34" charset="0"/>
            </a:endParaRPr>
          </a:p>
        </p:txBody>
      </p:sp>
    </p:spTree>
    <p:extLst>
      <p:ext uri="{BB962C8B-B14F-4D97-AF65-F5344CB8AC3E}">
        <p14:creationId xmlns:p14="http://schemas.microsoft.com/office/powerpoint/2010/main" val="34780163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10482353-123D-4E8F-82F3-E47178800E9E}" type="slidenum">
              <a:rPr lang="en-US" altLang="en-US">
                <a:latin typeface="Times New Roman" panose="02020603050405020304" pitchFamily="18" charset="0"/>
              </a:rPr>
              <a:pPr/>
              <a:t>10</a:t>
            </a:fld>
            <a:endParaRPr lang="en-US" altLang="en-US">
              <a:latin typeface="Times New Roman" panose="02020603050405020304" pitchFamily="18" charset="0"/>
            </a:endParaRPr>
          </a:p>
        </p:txBody>
      </p:sp>
      <p:sp>
        <p:nvSpPr>
          <p:cNvPr id="51203" name="Rectangle 2"/>
          <p:cNvSpPr>
            <a:spLocks noRot="1" noChangeArrowheads="1" noTextEdit="1"/>
          </p:cNvSpPr>
          <p:nvPr>
            <p:ph type="sldImg"/>
          </p:nvPr>
        </p:nvSpPr>
        <p:spPr>
          <a:xfrm>
            <a:off x="1144588" y="685800"/>
            <a:ext cx="4572000" cy="3429000"/>
          </a:xfrm>
          <a:ln/>
        </p:spPr>
      </p:sp>
      <p:sp>
        <p:nvSpPr>
          <p:cNvPr id="51204"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1199104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AC1CD5A8-C79C-4F2A-B2EF-C909EE42CF2F}" type="slidenum">
              <a:rPr lang="en-US" altLang="en-US">
                <a:latin typeface="Times New Roman" panose="02020603050405020304" pitchFamily="18" charset="0"/>
              </a:rPr>
              <a:pPr/>
              <a:t>11</a:t>
            </a:fld>
            <a:endParaRPr lang="en-US" altLang="en-US">
              <a:latin typeface="Times New Roman" panose="02020603050405020304" pitchFamily="18" charset="0"/>
            </a:endParaRPr>
          </a:p>
        </p:txBody>
      </p:sp>
      <p:sp>
        <p:nvSpPr>
          <p:cNvPr id="52227" name="Rectangle 2"/>
          <p:cNvSpPr>
            <a:spLocks noRot="1" noChangeArrowheads="1" noTextEdit="1"/>
          </p:cNvSpPr>
          <p:nvPr>
            <p:ph type="sldImg"/>
          </p:nvPr>
        </p:nvSpPr>
        <p:spPr>
          <a:xfrm>
            <a:off x="1144588" y="685800"/>
            <a:ext cx="4572000" cy="3429000"/>
          </a:xfrm>
          <a:ln/>
        </p:spPr>
      </p:sp>
      <p:sp>
        <p:nvSpPr>
          <p:cNvPr id="52228"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38775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9AD1660C-856A-4FE0-A863-592A7B3CF4D8}" type="slidenum">
              <a:rPr lang="en-US" altLang="en-US">
                <a:latin typeface="Times New Roman" panose="02020603050405020304" pitchFamily="18" charset="0"/>
              </a:rPr>
              <a:pPr/>
              <a:t>12</a:t>
            </a:fld>
            <a:endParaRPr lang="en-US" altLang="en-US">
              <a:latin typeface="Times New Roman" panose="02020603050405020304" pitchFamily="18" charset="0"/>
            </a:endParaRPr>
          </a:p>
        </p:txBody>
      </p:sp>
      <p:sp>
        <p:nvSpPr>
          <p:cNvPr id="53251" name="Rectangle 2"/>
          <p:cNvSpPr>
            <a:spLocks noRot="1" noChangeArrowheads="1" noTextEdit="1"/>
          </p:cNvSpPr>
          <p:nvPr>
            <p:ph type="sldImg"/>
          </p:nvPr>
        </p:nvSpPr>
        <p:spPr>
          <a:xfrm>
            <a:off x="1144588" y="685800"/>
            <a:ext cx="4572000" cy="3429000"/>
          </a:xfrm>
          <a:ln/>
        </p:spPr>
      </p:sp>
      <p:sp>
        <p:nvSpPr>
          <p:cNvPr id="53252" name="Rectangle 3"/>
          <p:cNvSpPr>
            <a:spLocks noGrp="1" noChangeArrowheads="1"/>
          </p:cNvSpPr>
          <p:nvPr>
            <p:ph type="body" idx="1"/>
          </p:nvPr>
        </p:nvSpPr>
        <p:spPr>
          <a:xfrm>
            <a:off x="914400" y="4343400"/>
            <a:ext cx="5029200"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extLst>
      <p:ext uri="{BB962C8B-B14F-4D97-AF65-F5344CB8AC3E}">
        <p14:creationId xmlns:p14="http://schemas.microsoft.com/office/powerpoint/2010/main" val="27471647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2530" name="Rectangle 2"/>
          <p:cNvSpPr>
            <a:spLocks noGrp="1" noChangeArrowheads="1"/>
          </p:cNvSpPr>
          <p:nvPr>
            <p:ph type="ctrTitle" sz="quarter"/>
          </p:nvPr>
        </p:nvSpPr>
        <p:spPr>
          <a:xfrm>
            <a:off x="685800" y="1676400"/>
            <a:ext cx="7772400" cy="1828800"/>
          </a:xfrm>
        </p:spPr>
        <p:txBody>
          <a:bodyPr/>
          <a:lstStyle>
            <a:lvl1pPr>
              <a:defRPr/>
            </a:lvl1pPr>
          </a:lstStyle>
          <a:p>
            <a:r>
              <a:rPr lang="en-US"/>
              <a:t>Click to edit Master title style</a:t>
            </a:r>
          </a:p>
        </p:txBody>
      </p:sp>
      <p:sp>
        <p:nvSpPr>
          <p:cNvPr id="22531"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9244BEC-7ADD-4995-85C7-2B692593C3B8}" type="slidenum">
              <a:rPr lang="en-US" altLang="en-US"/>
              <a:pPr/>
              <a:t>‹#›</a:t>
            </a:fld>
            <a:endParaRPr lang="en-US" altLang="en-US"/>
          </a:p>
        </p:txBody>
      </p:sp>
    </p:spTree>
    <p:extLst>
      <p:ext uri="{BB962C8B-B14F-4D97-AF65-F5344CB8AC3E}">
        <p14:creationId xmlns:p14="http://schemas.microsoft.com/office/powerpoint/2010/main" val="886959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2CC3B297-6675-4E50-BEFF-05827BEF5EF6}" type="slidenum">
              <a:rPr lang="en-US" altLang="en-US"/>
              <a:pPr/>
              <a:t>‹#›</a:t>
            </a:fld>
            <a:endParaRPr lang="en-US" altLang="en-US"/>
          </a:p>
        </p:txBody>
      </p:sp>
    </p:spTree>
    <p:extLst>
      <p:ext uri="{BB962C8B-B14F-4D97-AF65-F5344CB8AC3E}">
        <p14:creationId xmlns:p14="http://schemas.microsoft.com/office/powerpoint/2010/main" val="37734597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381000"/>
            <a:ext cx="2057400" cy="5715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381000"/>
            <a:ext cx="6019800" cy="5715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11139749-17E0-4B49-9452-76DBBD9A3A67}" type="slidenum">
              <a:rPr lang="en-US" altLang="en-US"/>
              <a:pPr/>
              <a:t>‹#›</a:t>
            </a:fld>
            <a:endParaRPr lang="en-US" altLang="en-US"/>
          </a:p>
        </p:txBody>
      </p:sp>
    </p:spTree>
    <p:extLst>
      <p:ext uri="{BB962C8B-B14F-4D97-AF65-F5344CB8AC3E}">
        <p14:creationId xmlns:p14="http://schemas.microsoft.com/office/powerpoint/2010/main" val="3989135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981200"/>
            <a:ext cx="4038600" cy="4114800"/>
          </a:xfrm>
        </p:spPr>
        <p:txBody>
          <a:bodyPr/>
          <a:lstStyle/>
          <a:p>
            <a:pPr lvl="0"/>
            <a:endParaRPr lang="en-US"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DDF9F0E-011F-4B06-AA0B-ECC35B056F4C}" type="slidenum">
              <a:rPr lang="en-US" altLang="en-US"/>
              <a:pPr/>
              <a:t>‹#›</a:t>
            </a:fld>
            <a:endParaRPr lang="en-US" altLang="en-US"/>
          </a:p>
        </p:txBody>
      </p:sp>
    </p:spTree>
    <p:extLst>
      <p:ext uri="{BB962C8B-B14F-4D97-AF65-F5344CB8AC3E}">
        <p14:creationId xmlns:p14="http://schemas.microsoft.com/office/powerpoint/2010/main" val="12457668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17330D5E-9304-4746-B812-59AEF052CD9D}" type="slidenum">
              <a:rPr lang="en-US" altLang="en-US"/>
              <a:pPr/>
              <a:t>‹#›</a:t>
            </a:fld>
            <a:endParaRPr lang="en-US" altLang="en-US"/>
          </a:p>
        </p:txBody>
      </p:sp>
    </p:spTree>
    <p:extLst>
      <p:ext uri="{BB962C8B-B14F-4D97-AF65-F5344CB8AC3E}">
        <p14:creationId xmlns:p14="http://schemas.microsoft.com/office/powerpoint/2010/main" val="4080205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3716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981200"/>
            <a:ext cx="40386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40386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p>
        </p:txBody>
      </p:sp>
      <p:sp>
        <p:nvSpPr>
          <p:cNvPr id="7" name="Rectangle 5"/>
          <p:cNvSpPr>
            <a:spLocks noGrp="1" noChangeArrowheads="1"/>
          </p:cNvSpPr>
          <p:nvPr>
            <p:ph type="ftr" sz="quarter" idx="11"/>
          </p:nvPr>
        </p:nvSpPr>
        <p:spPr>
          <a:ln/>
        </p:spPr>
        <p:txBody>
          <a:bodyPr/>
          <a:lstStyle>
            <a:lvl1pPr>
              <a:defRPr/>
            </a:lvl1pPr>
          </a:lstStyle>
          <a:p>
            <a:pPr>
              <a:defRPr/>
            </a:pPr>
            <a:endParaRPr lang="en-US"/>
          </a:p>
        </p:txBody>
      </p:sp>
      <p:sp>
        <p:nvSpPr>
          <p:cNvPr id="8" name="Rectangle 6"/>
          <p:cNvSpPr>
            <a:spLocks noGrp="1" noChangeArrowheads="1"/>
          </p:cNvSpPr>
          <p:nvPr>
            <p:ph type="sldNum" sz="quarter" idx="12"/>
          </p:nvPr>
        </p:nvSpPr>
        <p:spPr>
          <a:ln/>
        </p:spPr>
        <p:txBody>
          <a:bodyPr/>
          <a:lstStyle>
            <a:lvl1pPr>
              <a:defRPr/>
            </a:lvl1pPr>
          </a:lstStyle>
          <a:p>
            <a:fld id="{E0E9834B-9A03-48CA-82D7-3ADE23BE00E8}" type="slidenum">
              <a:rPr lang="en-US" altLang="en-US"/>
              <a:pPr/>
              <a:t>‹#›</a:t>
            </a:fld>
            <a:endParaRPr lang="en-US" altLang="en-US"/>
          </a:p>
        </p:txBody>
      </p:sp>
    </p:spTree>
    <p:extLst>
      <p:ext uri="{BB962C8B-B14F-4D97-AF65-F5344CB8AC3E}">
        <p14:creationId xmlns:p14="http://schemas.microsoft.com/office/powerpoint/2010/main" val="3104711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7DAB0620-928F-4F47-B078-2B98F99D439F}" type="slidenum">
              <a:rPr lang="en-US" altLang="en-US"/>
              <a:pPr/>
              <a:t>‹#›</a:t>
            </a:fld>
            <a:endParaRPr lang="en-US" altLang="en-US"/>
          </a:p>
        </p:txBody>
      </p:sp>
    </p:spTree>
    <p:extLst>
      <p:ext uri="{BB962C8B-B14F-4D97-AF65-F5344CB8AC3E}">
        <p14:creationId xmlns:p14="http://schemas.microsoft.com/office/powerpoint/2010/main" val="577185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B723D54A-FD06-4F9A-A7D5-E15557B127AF}" type="slidenum">
              <a:rPr lang="en-US" altLang="en-US"/>
              <a:pPr/>
              <a:t>‹#›</a:t>
            </a:fld>
            <a:endParaRPr lang="en-US" altLang="en-US"/>
          </a:p>
        </p:txBody>
      </p:sp>
    </p:spTree>
    <p:extLst>
      <p:ext uri="{BB962C8B-B14F-4D97-AF65-F5344CB8AC3E}">
        <p14:creationId xmlns:p14="http://schemas.microsoft.com/office/powerpoint/2010/main" val="26088373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A6232CC7-6ABA-4FDB-9081-2D2DAEBC053E}" type="slidenum">
              <a:rPr lang="en-US" altLang="en-US"/>
              <a:pPr/>
              <a:t>‹#›</a:t>
            </a:fld>
            <a:endParaRPr lang="en-US" altLang="en-US"/>
          </a:p>
        </p:txBody>
      </p:sp>
    </p:spTree>
    <p:extLst>
      <p:ext uri="{BB962C8B-B14F-4D97-AF65-F5344CB8AC3E}">
        <p14:creationId xmlns:p14="http://schemas.microsoft.com/office/powerpoint/2010/main" val="1585004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fld id="{4BD8A721-23FC-4E49-94FB-11D216378F4F}" type="slidenum">
              <a:rPr lang="en-US" altLang="en-US"/>
              <a:pPr/>
              <a:t>‹#›</a:t>
            </a:fld>
            <a:endParaRPr lang="en-US" altLang="en-US"/>
          </a:p>
        </p:txBody>
      </p:sp>
    </p:spTree>
    <p:extLst>
      <p:ext uri="{BB962C8B-B14F-4D97-AF65-F5344CB8AC3E}">
        <p14:creationId xmlns:p14="http://schemas.microsoft.com/office/powerpoint/2010/main" val="3414472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fld id="{444BB2F7-A3DC-462E-8049-251C7652372F}" type="slidenum">
              <a:rPr lang="en-US" altLang="en-US"/>
              <a:pPr/>
              <a:t>‹#›</a:t>
            </a:fld>
            <a:endParaRPr lang="en-US" altLang="en-US"/>
          </a:p>
        </p:txBody>
      </p:sp>
    </p:spTree>
    <p:extLst>
      <p:ext uri="{BB962C8B-B14F-4D97-AF65-F5344CB8AC3E}">
        <p14:creationId xmlns:p14="http://schemas.microsoft.com/office/powerpoint/2010/main" val="34068015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fld id="{8FF715B4-D61A-4460-A2CD-1DDD20AFED83}" type="slidenum">
              <a:rPr lang="en-US" altLang="en-US"/>
              <a:pPr/>
              <a:t>‹#›</a:t>
            </a:fld>
            <a:endParaRPr lang="en-US" altLang="en-US"/>
          </a:p>
        </p:txBody>
      </p:sp>
    </p:spTree>
    <p:extLst>
      <p:ext uri="{BB962C8B-B14F-4D97-AF65-F5344CB8AC3E}">
        <p14:creationId xmlns:p14="http://schemas.microsoft.com/office/powerpoint/2010/main" val="29080953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2326B691-6D11-4EDA-841E-8CC805E0ECFD}" type="slidenum">
              <a:rPr lang="en-US" altLang="en-US"/>
              <a:pPr/>
              <a:t>‹#›</a:t>
            </a:fld>
            <a:endParaRPr lang="en-US" altLang="en-US"/>
          </a:p>
        </p:txBody>
      </p:sp>
    </p:spTree>
    <p:extLst>
      <p:ext uri="{BB962C8B-B14F-4D97-AF65-F5344CB8AC3E}">
        <p14:creationId xmlns:p14="http://schemas.microsoft.com/office/powerpoint/2010/main" val="1295313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fld id="{F0BED5E0-D269-48C1-89CC-63CADA256D95}" type="slidenum">
              <a:rPr lang="en-US" altLang="en-US"/>
              <a:pPr/>
              <a:t>‹#›</a:t>
            </a:fld>
            <a:endParaRPr lang="en-US" altLang="en-US"/>
          </a:p>
        </p:txBody>
      </p:sp>
    </p:spTree>
    <p:extLst>
      <p:ext uri="{BB962C8B-B14F-4D97-AF65-F5344CB8AC3E}">
        <p14:creationId xmlns:p14="http://schemas.microsoft.com/office/powerpoint/2010/main" val="18729813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6">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457200" y="3810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457200" y="19812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150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pPr>
              <a:defRPr/>
            </a:pPr>
            <a:endParaRPr lang="en-US"/>
          </a:p>
        </p:txBody>
      </p:sp>
      <p:sp>
        <p:nvSpPr>
          <p:cNvPr id="2150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pPr>
              <a:defRPr/>
            </a:pPr>
            <a:endParaRPr lang="en-US"/>
          </a:p>
        </p:txBody>
      </p:sp>
      <p:sp>
        <p:nvSpPr>
          <p:cNvPr id="2151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panose="020B0604020202020204" pitchFamily="34" charset="0"/>
              </a:defRPr>
            </a:lvl1pPr>
          </a:lstStyle>
          <a:p>
            <a:fld id="{59C3FE5F-B356-4FB4-A693-C0FAA7ED6881}" type="slidenum">
              <a:rPr lang="en-US" altLang="en-US"/>
              <a:pPr/>
              <a:t>‹#›</a:t>
            </a:fld>
            <a:endParaRPr lang="en-US" altLang="en-US"/>
          </a:p>
        </p:txBody>
      </p:sp>
    </p:spTree>
  </p:cSld>
  <p:clrMap bg1="dk2" tx1="lt1" bg2="dk1"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 id="2147483665" r:id="rId12"/>
    <p:sldLayoutId id="2147483666" r:id="rId13"/>
    <p:sldLayoutId id="2147483667" r:id="rId14"/>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eaLnBrk="0" fontAlgn="base" hangingPunct="0">
        <a:spcBef>
          <a:spcPct val="20000"/>
        </a:spcBef>
        <a:spcAft>
          <a:spcPct val="0"/>
        </a:spcAft>
        <a:buClr>
          <a:schemeClr val="hlink"/>
        </a:buClr>
        <a:buSzPct val="65000"/>
        <a:buFont typeface="Wingdings" panose="05000000000000000000"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folHlink"/>
        </a:buClr>
        <a:buSzPct val="65000"/>
        <a:buFont typeface="Wingdings" panose="05000000000000000000" pitchFamily="2" charset="2"/>
        <a:buChar char="n"/>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hlink"/>
        </a:buClr>
        <a:buSzPct val="65000"/>
        <a:buFont typeface="Wingdings" panose="05000000000000000000" pitchFamily="2" charset="2"/>
        <a:buChar char="n"/>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fo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hlink"/>
        </a:buClr>
        <a:buSzPct val="65000"/>
        <a:buFont typeface="Wingdings" panose="05000000000000000000" pitchFamily="2" charset="2"/>
        <a:buChar char="n"/>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8" Type="http://schemas.openxmlformats.org/officeDocument/2006/relationships/image" Target="../media/image15.wmf"/><Relationship Id="rId3" Type="http://schemas.openxmlformats.org/officeDocument/2006/relationships/image" Target="../media/image10.wmf"/><Relationship Id="rId7" Type="http://schemas.openxmlformats.org/officeDocument/2006/relationships/image" Target="../media/image14.wmf"/><Relationship Id="rId2" Type="http://schemas.openxmlformats.org/officeDocument/2006/relationships/notesSlide" Target="../notesSlides/notesSlide8.xml"/><Relationship Id="rId1" Type="http://schemas.openxmlformats.org/officeDocument/2006/relationships/slideLayout" Target="../slideLayouts/slideLayout14.xml"/><Relationship Id="rId6" Type="http://schemas.openxmlformats.org/officeDocument/2006/relationships/image" Target="../media/image13.wmf"/><Relationship Id="rId5" Type="http://schemas.openxmlformats.org/officeDocument/2006/relationships/image" Target="../media/image12.wmf"/><Relationship Id="rId4" Type="http://schemas.openxmlformats.org/officeDocument/2006/relationships/image" Target="../media/image11.wmf"/><Relationship Id="rId9" Type="http://schemas.openxmlformats.org/officeDocument/2006/relationships/image" Target="../media/image16.jpe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12.xml"/><Relationship Id="rId1" Type="http://schemas.openxmlformats.org/officeDocument/2006/relationships/slideLayout" Target="../slideLayouts/slideLayout14.xml"/></Relationships>
</file>

<file path=ppt/slides/_rels/slide16.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2.wmf"/><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3.wmf"/><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image" Target="../media/image24.wmf"/><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3" Type="http://schemas.openxmlformats.org/officeDocument/2006/relationships/image" Target="../media/image25.wmf"/><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26.wmf"/><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27.wmf"/><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8.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9.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30.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5.wmf"/><Relationship Id="rId4" Type="http://schemas.openxmlformats.org/officeDocument/2006/relationships/oleObject" Target="../embeddings/oleObject1.bin"/></Relationships>
</file>

<file path=ppt/slides/_rels/slide5.xml.rels><?xml version="1.0" encoding="UTF-8" standalone="yes"?>
<Relationships xmlns="http://schemas.openxmlformats.org/package/2006/relationships"><Relationship Id="rId3" Type="http://schemas.openxmlformats.org/officeDocument/2006/relationships/image" Target="../media/image6.w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04800"/>
            <a:ext cx="7772400" cy="1422400"/>
          </a:xfrm>
        </p:spPr>
        <p:txBody>
          <a:bodyPr/>
          <a:lstStyle/>
          <a:p>
            <a:pPr eaLnBrk="1" hangingPunct="1">
              <a:defRPr/>
            </a:pPr>
            <a:r>
              <a:rPr lang="en-US" smtClean="0"/>
              <a:t>IV Therapy</a:t>
            </a:r>
          </a:p>
        </p:txBody>
      </p:sp>
      <p:sp>
        <p:nvSpPr>
          <p:cNvPr id="2051" name="Rectangle 3"/>
          <p:cNvSpPr>
            <a:spLocks noGrp="1" noChangeArrowheads="1"/>
          </p:cNvSpPr>
          <p:nvPr>
            <p:ph type="subTitle" idx="1"/>
          </p:nvPr>
        </p:nvSpPr>
        <p:spPr>
          <a:xfrm>
            <a:off x="2743200" y="5105400"/>
            <a:ext cx="6400800" cy="1752600"/>
          </a:xfrm>
        </p:spPr>
        <p:txBody>
          <a:bodyPr/>
          <a:lstStyle/>
          <a:p>
            <a:pPr eaLnBrk="1" hangingPunct="1">
              <a:defRPr/>
            </a:pPr>
            <a:r>
              <a:rPr lang="en-US" dirty="0" smtClean="0"/>
              <a:t>Peggy D. </a:t>
            </a:r>
            <a:r>
              <a:rPr lang="en-US" dirty="0" err="1" smtClean="0"/>
              <a:t>Johndrow</a:t>
            </a:r>
            <a:endParaRPr lang="en-US" dirty="0" smtClean="0"/>
          </a:p>
          <a:p>
            <a:pPr eaLnBrk="1" hangingPunct="1">
              <a:defRPr/>
            </a:pPr>
            <a:r>
              <a:rPr lang="en-US" dirty="0" smtClean="0"/>
              <a:t>(edited by Dr. C. Scudmore)</a:t>
            </a:r>
            <a:endParaRPr lang="en-US" dirty="0" smtClean="0"/>
          </a:p>
        </p:txBody>
      </p:sp>
      <p:pic>
        <p:nvPicPr>
          <p:cNvPr id="2056" name="Picture 8" descr="MCj0136779000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81000" y="1905000"/>
            <a:ext cx="4672013"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8" name="Picture 10" descr="MCj0136771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0800" y="-228600"/>
            <a:ext cx="3048000" cy="427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9" name="Picture 11" descr="hm00225_[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90600" y="609600"/>
            <a:ext cx="1622425" cy="162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nodeType="clickEffect">
                                  <p:stCondLst>
                                    <p:cond delay="0"/>
                                  </p:stCondLst>
                                  <p:childTnLst>
                                    <p:set>
                                      <p:cBhvr>
                                        <p:cTn id="6" dur="1" fill="hold">
                                          <p:stCondLst>
                                            <p:cond delay="0"/>
                                          </p:stCondLst>
                                        </p:cTn>
                                        <p:tgtEl>
                                          <p:spTgt spid="2056"/>
                                        </p:tgtEl>
                                        <p:attrNameLst>
                                          <p:attrName>style.visibility</p:attrName>
                                        </p:attrNameLst>
                                      </p:cBhvr>
                                      <p:to>
                                        <p:strVal val="visible"/>
                                      </p:to>
                                    </p:set>
                                    <p:animEffect transition="in" filter="dissolve">
                                      <p:cBhvr>
                                        <p:cTn id="7" dur="500"/>
                                        <p:tgtEl>
                                          <p:spTgt spid="205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nodeType="clickEffect">
                                  <p:stCondLst>
                                    <p:cond delay="0"/>
                                  </p:stCondLst>
                                  <p:childTnLst>
                                    <p:set>
                                      <p:cBhvr>
                                        <p:cTn id="11" dur="1" fill="hold">
                                          <p:stCondLst>
                                            <p:cond delay="0"/>
                                          </p:stCondLst>
                                        </p:cTn>
                                        <p:tgtEl>
                                          <p:spTgt spid="2058"/>
                                        </p:tgtEl>
                                        <p:attrNameLst>
                                          <p:attrName>style.visibility</p:attrName>
                                        </p:attrNameLst>
                                      </p:cBhvr>
                                      <p:to>
                                        <p:strVal val="visible"/>
                                      </p:to>
                                    </p:set>
                                    <p:animEffect transition="in" filter="dissolve">
                                      <p:cBhvr>
                                        <p:cTn id="12" dur="500"/>
                                        <p:tgtEl>
                                          <p:spTgt spid="2058"/>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nodeType="clickEffect">
                                  <p:stCondLst>
                                    <p:cond delay="0"/>
                                  </p:stCondLst>
                                  <p:childTnLst>
                                    <p:set>
                                      <p:cBhvr>
                                        <p:cTn id="16" dur="1" fill="hold">
                                          <p:stCondLst>
                                            <p:cond delay="0"/>
                                          </p:stCondLst>
                                        </p:cTn>
                                        <p:tgtEl>
                                          <p:spTgt spid="2059"/>
                                        </p:tgtEl>
                                        <p:attrNameLst>
                                          <p:attrName>style.visibility</p:attrName>
                                        </p:attrNameLst>
                                      </p:cBhvr>
                                      <p:to>
                                        <p:strVal val="visible"/>
                                      </p:to>
                                    </p:set>
                                    <p:animEffect transition="in" filter="dissolve">
                                      <p:cBhvr>
                                        <p:cTn id="17" dur="500"/>
                                        <p:tgtEl>
                                          <p:spTgt spid="2059"/>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2050"/>
                                        </p:tgtEl>
                                        <p:attrNameLst>
                                          <p:attrName>style.visibility</p:attrName>
                                        </p:attrNameLst>
                                      </p:cBhvr>
                                      <p:to>
                                        <p:strVal val="visible"/>
                                      </p:to>
                                    </p:set>
                                    <p:animEffect transition="in" filter="blinds(horizontal)">
                                      <p:cBhvr>
                                        <p:cTn id="22"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0"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304800" y="228600"/>
            <a:ext cx="8596313" cy="747713"/>
          </a:xfrm>
        </p:spPr>
        <p:txBody>
          <a:bodyPr/>
          <a:lstStyle/>
          <a:p>
            <a:pPr eaLnBrk="1" hangingPunct="1">
              <a:defRPr/>
            </a:pPr>
            <a:r>
              <a:rPr lang="en-US" sz="3600" b="1" dirty="0" smtClean="0"/>
              <a:t>Preparation for IV </a:t>
            </a:r>
          </a:p>
        </p:txBody>
      </p:sp>
      <p:sp>
        <p:nvSpPr>
          <p:cNvPr id="52227" name="Rectangle 3"/>
          <p:cNvSpPr>
            <a:spLocks noGrp="1" noChangeArrowheads="1"/>
          </p:cNvSpPr>
          <p:nvPr>
            <p:ph type="body" sz="half" idx="1"/>
          </p:nvPr>
        </p:nvSpPr>
        <p:spPr>
          <a:xfrm>
            <a:off x="228600" y="1143000"/>
            <a:ext cx="8534400" cy="5334000"/>
          </a:xfrm>
        </p:spPr>
        <p:txBody>
          <a:bodyPr/>
          <a:lstStyle/>
          <a:p>
            <a:pPr eaLnBrk="1" hangingPunct="1">
              <a:defRPr/>
            </a:pPr>
            <a:r>
              <a:rPr lang="en-US" sz="2800" b="1" dirty="0" smtClean="0"/>
              <a:t>Check physician order</a:t>
            </a:r>
          </a:p>
          <a:p>
            <a:pPr eaLnBrk="1" hangingPunct="1">
              <a:defRPr/>
            </a:pPr>
            <a:r>
              <a:rPr lang="en-US" sz="2800" b="1" dirty="0" smtClean="0"/>
              <a:t>Check fluid, electrolyte, and nutritional status for baseline information to make comparison of IV effectiveness</a:t>
            </a:r>
          </a:p>
          <a:p>
            <a:pPr eaLnBrk="1" hangingPunct="1">
              <a:defRPr/>
            </a:pPr>
            <a:r>
              <a:rPr lang="en-US" sz="2800" b="1" dirty="0" smtClean="0"/>
              <a:t>Know agency policies</a:t>
            </a:r>
          </a:p>
          <a:p>
            <a:pPr eaLnBrk="1" hangingPunct="1">
              <a:defRPr/>
            </a:pPr>
            <a:r>
              <a:rPr lang="en-US" sz="2800" b="1" dirty="0" smtClean="0"/>
              <a:t>Assess client understanding of reasons for procedure </a:t>
            </a:r>
          </a:p>
          <a:p>
            <a:pPr eaLnBrk="1" hangingPunct="1">
              <a:defRPr/>
            </a:pPr>
            <a:r>
              <a:rPr lang="en-US" sz="2800" b="1" dirty="0" smtClean="0"/>
              <a:t>Assess </a:t>
            </a:r>
            <a:r>
              <a:rPr lang="en-US" sz="2800" b="1" dirty="0" smtClean="0"/>
              <a:t>veins</a:t>
            </a:r>
          </a:p>
          <a:p>
            <a:pPr eaLnBrk="1" hangingPunct="1">
              <a:defRPr/>
            </a:pPr>
            <a:endParaRPr lang="en-US" sz="2800" b="1" dirty="0" smtClean="0"/>
          </a:p>
        </p:txBody>
      </p:sp>
      <p:pic>
        <p:nvPicPr>
          <p:cNvPr id="11268" name="Picture 6" descr="MPj03372570000[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248400" y="5105400"/>
            <a:ext cx="2895600" cy="154305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2"/>
          <p:cNvSpPr>
            <a:spLocks noGrp="1" noChangeArrowheads="1"/>
          </p:cNvSpPr>
          <p:nvPr>
            <p:ph type="title"/>
          </p:nvPr>
        </p:nvSpPr>
        <p:spPr>
          <a:xfrm>
            <a:off x="0" y="0"/>
            <a:ext cx="8229600" cy="762000"/>
          </a:xfrm>
        </p:spPr>
        <p:txBody>
          <a:bodyPr/>
          <a:lstStyle/>
          <a:p>
            <a:pPr eaLnBrk="1" hangingPunct="1">
              <a:defRPr/>
            </a:pPr>
            <a:r>
              <a:rPr lang="en-US" sz="3600" b="1" smtClean="0"/>
              <a:t>IV Equipment</a:t>
            </a:r>
          </a:p>
        </p:txBody>
      </p:sp>
      <p:sp>
        <p:nvSpPr>
          <p:cNvPr id="54275" name="Rectangle 3"/>
          <p:cNvSpPr>
            <a:spLocks noGrp="1" noChangeArrowheads="1"/>
          </p:cNvSpPr>
          <p:nvPr>
            <p:ph type="body" sz="half" idx="1"/>
          </p:nvPr>
        </p:nvSpPr>
        <p:spPr>
          <a:xfrm>
            <a:off x="228600" y="990600"/>
            <a:ext cx="6019800" cy="5638800"/>
          </a:xfrm>
        </p:spPr>
        <p:txBody>
          <a:bodyPr/>
          <a:lstStyle/>
          <a:p>
            <a:pPr eaLnBrk="1" hangingPunct="1">
              <a:defRPr/>
            </a:pPr>
            <a:r>
              <a:rPr lang="en-US" sz="2800" b="1" dirty="0" smtClean="0"/>
              <a:t>Obtain equipment</a:t>
            </a:r>
          </a:p>
          <a:p>
            <a:pPr lvl="1" eaLnBrk="1" hangingPunct="1">
              <a:defRPr/>
            </a:pPr>
            <a:r>
              <a:rPr lang="en-US" sz="2400" b="1" dirty="0" smtClean="0"/>
              <a:t>Safety catheter needle</a:t>
            </a:r>
          </a:p>
          <a:p>
            <a:pPr lvl="1" eaLnBrk="1" hangingPunct="1">
              <a:defRPr/>
            </a:pPr>
            <a:r>
              <a:rPr lang="en-US" sz="2400" b="1" dirty="0" smtClean="0"/>
              <a:t>Tourniquet</a:t>
            </a:r>
          </a:p>
          <a:p>
            <a:pPr lvl="1" eaLnBrk="1" hangingPunct="1">
              <a:defRPr/>
            </a:pPr>
            <a:r>
              <a:rPr lang="en-US" sz="2400" b="1" dirty="0" smtClean="0"/>
              <a:t>Chlorhexidine </a:t>
            </a:r>
            <a:r>
              <a:rPr lang="en-US" sz="2400" b="1" dirty="0" smtClean="0"/>
              <a:t>prep</a:t>
            </a:r>
          </a:p>
          <a:p>
            <a:pPr lvl="1" eaLnBrk="1" hangingPunct="1">
              <a:defRPr/>
            </a:pPr>
            <a:r>
              <a:rPr lang="en-US" sz="2400" b="1" dirty="0" smtClean="0"/>
              <a:t>Alcohol swabs</a:t>
            </a:r>
          </a:p>
          <a:p>
            <a:pPr lvl="1" eaLnBrk="1" hangingPunct="1">
              <a:defRPr/>
            </a:pPr>
            <a:r>
              <a:rPr lang="en-US" sz="2400" b="1" dirty="0" smtClean="0"/>
              <a:t>Gloves</a:t>
            </a:r>
          </a:p>
          <a:p>
            <a:pPr lvl="1" eaLnBrk="1" hangingPunct="1">
              <a:defRPr/>
            </a:pPr>
            <a:r>
              <a:rPr lang="en-US" sz="2400" b="1" dirty="0" smtClean="0"/>
              <a:t>Towel</a:t>
            </a:r>
          </a:p>
          <a:p>
            <a:pPr lvl="1" eaLnBrk="1" hangingPunct="1">
              <a:defRPr/>
            </a:pPr>
            <a:r>
              <a:rPr lang="en-US" sz="2400" b="1" dirty="0" smtClean="0"/>
              <a:t>Transparent dressing</a:t>
            </a:r>
          </a:p>
          <a:p>
            <a:pPr lvl="1" eaLnBrk="1" hangingPunct="1">
              <a:defRPr/>
            </a:pPr>
            <a:r>
              <a:rPr lang="en-US" sz="2400" b="1" dirty="0" smtClean="0"/>
              <a:t>Tape</a:t>
            </a:r>
          </a:p>
          <a:p>
            <a:pPr lvl="1" eaLnBrk="1" hangingPunct="1">
              <a:defRPr/>
            </a:pPr>
            <a:r>
              <a:rPr lang="en-US" sz="2400" b="1" dirty="0" smtClean="0"/>
              <a:t>IV tubing &amp; solution bag</a:t>
            </a:r>
          </a:p>
          <a:p>
            <a:pPr lvl="1" eaLnBrk="1" hangingPunct="1">
              <a:defRPr/>
            </a:pPr>
            <a:r>
              <a:rPr lang="en-US" sz="2400" b="1" dirty="0" smtClean="0"/>
              <a:t>IV pole and/or pump</a:t>
            </a:r>
          </a:p>
        </p:txBody>
      </p:sp>
      <p:pic>
        <p:nvPicPr>
          <p:cNvPr id="12292" name="Picture 4" descr="MCj02909460000[1]"/>
          <p:cNvPicPr>
            <a:picLocks noGrp="1" noChangeAspect="1" noChangeArrowheads="1"/>
          </p:cNvPicPr>
          <p:nvPr>
            <p:ph sz="quarter" idx="2"/>
          </p:nvPr>
        </p:nvPicPr>
        <p:blipFill>
          <a:blip r:embed="rId3" cstate="print">
            <a:extLst>
              <a:ext uri="{28A0092B-C50C-407E-A947-70E740481C1C}">
                <a14:useLocalDpi xmlns:a14="http://schemas.microsoft.com/office/drawing/2010/main" val="0"/>
              </a:ext>
            </a:extLst>
          </a:blip>
          <a:srcRect/>
          <a:stretch>
            <a:fillRect/>
          </a:stretch>
        </p:blipFill>
        <p:spPr>
          <a:xfrm>
            <a:off x="6024563" y="3124200"/>
            <a:ext cx="1749425" cy="769938"/>
          </a:xfrm>
        </p:spPr>
      </p:pic>
      <p:pic>
        <p:nvPicPr>
          <p:cNvPr id="12293" name="Picture 5" descr="MCj02902210000[1]"/>
          <p:cNvPicPr>
            <a:picLocks noChangeAspect="1" noChangeArrowheads="1"/>
          </p:cNvPicPr>
          <p:nvPr>
            <p:ph sz="quarter" idx="3"/>
          </p:nvPr>
        </p:nvPicPr>
        <p:blipFill>
          <a:blip r:embed="rId4" cstate="print">
            <a:extLst>
              <a:ext uri="{28A0092B-C50C-407E-A947-70E740481C1C}">
                <a14:useLocalDpi xmlns:a14="http://schemas.microsoft.com/office/drawing/2010/main" val="0"/>
              </a:ext>
            </a:extLst>
          </a:blip>
          <a:srcRect/>
          <a:stretch>
            <a:fillRect/>
          </a:stretch>
        </p:blipFill>
        <p:spPr>
          <a:xfrm>
            <a:off x="6911975" y="2286000"/>
            <a:ext cx="1573213" cy="957263"/>
          </a:xfrm>
          <a:noFill/>
          <a:extLst>
            <a:ext uri="{909E8E84-426E-40DD-AFC4-6F175D3DCCD1}">
              <a14:hiddenFill xmlns:a14="http://schemas.microsoft.com/office/drawing/2010/main">
                <a:solidFill>
                  <a:srgbClr val="FFFFFF"/>
                </a:solidFill>
              </a14:hiddenFill>
            </a:ext>
          </a:extLst>
        </p:spPr>
      </p:pic>
      <p:pic>
        <p:nvPicPr>
          <p:cNvPr id="12294" name="Picture 6" descr="MCj02905330000[1]"/>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7467600" y="4038600"/>
            <a:ext cx="1055688" cy="1060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5" name="Picture 7" descr="MCj01993700000[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172200" y="4038600"/>
            <a:ext cx="868363" cy="236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6" name="Picture 8" descr="j0305087"/>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239000" y="1600200"/>
            <a:ext cx="1076325"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7" name="Picture 9" descr="j0281278"/>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7391400" y="5334000"/>
            <a:ext cx="1314450" cy="809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8" name="Picture 10" descr="j0337228"/>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715000" y="2057400"/>
            <a:ext cx="1309688" cy="935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ChangeArrowheads="1"/>
          </p:cNvSpPr>
          <p:nvPr>
            <p:ph type="title"/>
          </p:nvPr>
        </p:nvSpPr>
        <p:spPr>
          <a:xfrm>
            <a:off x="0" y="304800"/>
            <a:ext cx="8596313" cy="685800"/>
          </a:xfrm>
        </p:spPr>
        <p:txBody>
          <a:bodyPr/>
          <a:lstStyle/>
          <a:p>
            <a:pPr eaLnBrk="1" hangingPunct="1">
              <a:defRPr/>
            </a:pPr>
            <a:r>
              <a:rPr lang="en-US" sz="3600" b="1" smtClean="0"/>
              <a:t>CHAIN OF INFECTION</a:t>
            </a:r>
          </a:p>
        </p:txBody>
      </p:sp>
      <p:grpSp>
        <p:nvGrpSpPr>
          <p:cNvPr id="13315" name="Group 3"/>
          <p:cNvGrpSpPr>
            <a:grpSpLocks/>
          </p:cNvGrpSpPr>
          <p:nvPr/>
        </p:nvGrpSpPr>
        <p:grpSpPr bwMode="auto">
          <a:xfrm>
            <a:off x="457200" y="1143000"/>
            <a:ext cx="7924800" cy="5029200"/>
            <a:chOff x="1392" y="1248"/>
            <a:chExt cx="3264" cy="2592"/>
          </a:xfrm>
        </p:grpSpPr>
        <p:sp>
          <p:nvSpPr>
            <p:cNvPr id="13316" name="Text Box 4"/>
            <p:cNvSpPr txBox="1">
              <a:spLocks noChangeArrowheads="1"/>
            </p:cNvSpPr>
            <p:nvPr/>
          </p:nvSpPr>
          <p:spPr bwMode="auto">
            <a:xfrm>
              <a:off x="2352" y="1437"/>
              <a:ext cx="814"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b="1">
                  <a:latin typeface="Arial Narrow" panose="020B0606020202030204" pitchFamily="34" charset="0"/>
                </a:rPr>
                <a:t>Microorganism</a:t>
              </a:r>
            </a:p>
          </p:txBody>
        </p:sp>
        <p:sp>
          <p:nvSpPr>
            <p:cNvPr id="13317" name="Text Box 5"/>
            <p:cNvSpPr txBox="1">
              <a:spLocks noChangeArrowheads="1"/>
            </p:cNvSpPr>
            <p:nvPr/>
          </p:nvSpPr>
          <p:spPr bwMode="auto">
            <a:xfrm>
              <a:off x="3807" y="1773"/>
              <a:ext cx="425"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400" b="1">
                  <a:latin typeface="Arial Narrow" panose="020B0606020202030204" pitchFamily="34" charset="0"/>
                </a:rPr>
                <a:t>Carrier</a:t>
              </a:r>
            </a:p>
            <a:p>
              <a:pPr algn="ctr"/>
              <a:r>
                <a:rPr lang="en-US" altLang="en-US" sz="2400" b="1">
                  <a:latin typeface="Arial Narrow" panose="020B0606020202030204" pitchFamily="34" charset="0"/>
                </a:rPr>
                <a:t>Person</a:t>
              </a:r>
            </a:p>
          </p:txBody>
        </p:sp>
        <p:sp>
          <p:nvSpPr>
            <p:cNvPr id="13318" name="Oval 6"/>
            <p:cNvSpPr>
              <a:spLocks noChangeArrowheads="1"/>
            </p:cNvSpPr>
            <p:nvPr/>
          </p:nvSpPr>
          <p:spPr bwMode="auto">
            <a:xfrm>
              <a:off x="2352" y="1248"/>
              <a:ext cx="1392" cy="768"/>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3319" name="Oval 7"/>
            <p:cNvSpPr>
              <a:spLocks noChangeArrowheads="1"/>
            </p:cNvSpPr>
            <p:nvPr/>
          </p:nvSpPr>
          <p:spPr bwMode="auto">
            <a:xfrm>
              <a:off x="3312" y="1728"/>
              <a:ext cx="1344" cy="81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3320" name="Text Box 8"/>
            <p:cNvSpPr txBox="1">
              <a:spLocks noChangeArrowheads="1"/>
            </p:cNvSpPr>
            <p:nvPr/>
          </p:nvSpPr>
          <p:spPr bwMode="auto">
            <a:xfrm>
              <a:off x="2893" y="3165"/>
              <a:ext cx="441"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400" b="1">
                  <a:latin typeface="Arial Narrow" panose="020B0606020202030204" pitchFamily="34" charset="0"/>
                </a:rPr>
                <a:t>Travel </a:t>
              </a:r>
            </a:p>
            <a:p>
              <a:pPr algn="ctr"/>
              <a:r>
                <a:rPr lang="en-US" altLang="en-US" sz="2400" b="1">
                  <a:latin typeface="Arial Narrow" panose="020B0606020202030204" pitchFamily="34" charset="0"/>
                </a:rPr>
                <a:t>Method</a:t>
              </a:r>
            </a:p>
          </p:txBody>
        </p:sp>
        <p:sp>
          <p:nvSpPr>
            <p:cNvPr id="13321" name="Oval 9"/>
            <p:cNvSpPr>
              <a:spLocks noChangeArrowheads="1"/>
            </p:cNvSpPr>
            <p:nvPr/>
          </p:nvSpPr>
          <p:spPr bwMode="auto">
            <a:xfrm>
              <a:off x="3264" y="2496"/>
              <a:ext cx="1344" cy="81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3322" name="Oval 10"/>
            <p:cNvSpPr>
              <a:spLocks noChangeArrowheads="1"/>
            </p:cNvSpPr>
            <p:nvPr/>
          </p:nvSpPr>
          <p:spPr bwMode="auto">
            <a:xfrm>
              <a:off x="2400" y="3024"/>
              <a:ext cx="1344" cy="81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3323" name="Oval 11"/>
            <p:cNvSpPr>
              <a:spLocks noChangeArrowheads="1"/>
            </p:cNvSpPr>
            <p:nvPr/>
          </p:nvSpPr>
          <p:spPr bwMode="auto">
            <a:xfrm>
              <a:off x="1488" y="2496"/>
              <a:ext cx="1344" cy="81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endParaRPr lang="en-US" altLang="en-US"/>
            </a:p>
          </p:txBody>
        </p:sp>
        <p:sp>
          <p:nvSpPr>
            <p:cNvPr id="13324" name="Oval 12"/>
            <p:cNvSpPr>
              <a:spLocks noChangeArrowheads="1"/>
            </p:cNvSpPr>
            <p:nvPr/>
          </p:nvSpPr>
          <p:spPr bwMode="auto">
            <a:xfrm>
              <a:off x="1392" y="1728"/>
              <a:ext cx="1344" cy="816"/>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eaLnBrk="1" hangingPunct="1"/>
              <a:endParaRPr lang="en-US" altLang="en-US" sz="2400">
                <a:latin typeface="Times New Roman" panose="02020603050405020304" pitchFamily="18" charset="0"/>
              </a:endParaRPr>
            </a:p>
          </p:txBody>
        </p:sp>
        <p:sp>
          <p:nvSpPr>
            <p:cNvPr id="13325" name="Text Box 13"/>
            <p:cNvSpPr txBox="1">
              <a:spLocks noChangeArrowheads="1"/>
            </p:cNvSpPr>
            <p:nvPr/>
          </p:nvSpPr>
          <p:spPr bwMode="auto">
            <a:xfrm>
              <a:off x="3600" y="2688"/>
              <a:ext cx="949"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b="1">
                  <a:latin typeface="Arial Narrow" panose="020B0606020202030204" pitchFamily="34" charset="0"/>
                </a:rPr>
                <a:t>A way out</a:t>
              </a:r>
            </a:p>
          </p:txBody>
        </p:sp>
        <p:sp>
          <p:nvSpPr>
            <p:cNvPr id="13326" name="Text Box 14"/>
            <p:cNvSpPr txBox="1">
              <a:spLocks noChangeArrowheads="1"/>
            </p:cNvSpPr>
            <p:nvPr/>
          </p:nvSpPr>
          <p:spPr bwMode="auto">
            <a:xfrm>
              <a:off x="1632" y="2781"/>
              <a:ext cx="762" cy="2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r>
                <a:rPr lang="en-US" altLang="en-US" sz="2400" b="1">
                  <a:latin typeface="Arial Narrow" panose="020B0606020202030204" pitchFamily="34" charset="0"/>
                </a:rPr>
                <a:t>Skin puncture</a:t>
              </a:r>
            </a:p>
          </p:txBody>
        </p:sp>
        <p:sp>
          <p:nvSpPr>
            <p:cNvPr id="13327" name="Text Box 15"/>
            <p:cNvSpPr txBox="1">
              <a:spLocks noChangeArrowheads="1"/>
            </p:cNvSpPr>
            <p:nvPr/>
          </p:nvSpPr>
          <p:spPr bwMode="auto">
            <a:xfrm>
              <a:off x="1778" y="1917"/>
              <a:ext cx="655" cy="4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pPr algn="ctr"/>
              <a:r>
                <a:rPr lang="en-US" altLang="en-US" sz="2400" b="1">
                  <a:latin typeface="Arial Narrow" panose="020B0606020202030204" pitchFamily="34" charset="0"/>
                </a:rPr>
                <a:t>Susceptible</a:t>
              </a:r>
            </a:p>
            <a:p>
              <a:pPr algn="ctr"/>
              <a:r>
                <a:rPr lang="en-US" altLang="en-US" sz="2400" b="1">
                  <a:latin typeface="Arial Narrow" panose="020B0606020202030204" pitchFamily="34" charset="0"/>
                </a:rPr>
                <a:t>Person</a:t>
              </a:r>
            </a:p>
          </p:txBody>
        </p:sp>
      </p:gr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2"/>
          <p:cNvSpPr>
            <a:spLocks noGrp="1" noChangeArrowheads="1"/>
          </p:cNvSpPr>
          <p:nvPr>
            <p:ph type="title"/>
          </p:nvPr>
        </p:nvSpPr>
        <p:spPr>
          <a:xfrm>
            <a:off x="457200" y="381000"/>
            <a:ext cx="8229600" cy="609600"/>
          </a:xfrm>
        </p:spPr>
        <p:txBody>
          <a:bodyPr/>
          <a:lstStyle/>
          <a:p>
            <a:pPr eaLnBrk="1" hangingPunct="1">
              <a:defRPr/>
            </a:pPr>
            <a:r>
              <a:rPr lang="en-US" sz="3600" b="1" smtClean="0"/>
              <a:t>Prevention of IV site infection</a:t>
            </a:r>
          </a:p>
        </p:txBody>
      </p:sp>
      <p:sp>
        <p:nvSpPr>
          <p:cNvPr id="58371" name="Rectangle 3"/>
          <p:cNvSpPr>
            <a:spLocks noGrp="1" noChangeArrowheads="1"/>
          </p:cNvSpPr>
          <p:nvPr>
            <p:ph type="body" sz="half" idx="1"/>
          </p:nvPr>
        </p:nvSpPr>
        <p:spPr>
          <a:xfrm>
            <a:off x="457200" y="1066800"/>
            <a:ext cx="8067675" cy="5486400"/>
          </a:xfrm>
        </p:spPr>
        <p:txBody>
          <a:bodyPr/>
          <a:lstStyle/>
          <a:p>
            <a:pPr eaLnBrk="1" hangingPunct="1">
              <a:defRPr/>
            </a:pPr>
            <a:r>
              <a:rPr lang="en-US" b="1" smtClean="0"/>
              <a:t>CDC guidelines</a:t>
            </a:r>
          </a:p>
          <a:p>
            <a:pPr lvl="1" eaLnBrk="1" hangingPunct="1">
              <a:defRPr/>
            </a:pPr>
            <a:r>
              <a:rPr lang="en-US" b="1" smtClean="0"/>
              <a:t>Wash Hands</a:t>
            </a:r>
          </a:p>
          <a:p>
            <a:pPr lvl="1" eaLnBrk="1" hangingPunct="1">
              <a:defRPr/>
            </a:pPr>
            <a:r>
              <a:rPr lang="en-US" b="1" smtClean="0"/>
              <a:t>Use sterile technique</a:t>
            </a:r>
          </a:p>
          <a:p>
            <a:pPr lvl="1" eaLnBrk="1" hangingPunct="1">
              <a:defRPr/>
            </a:pPr>
            <a:r>
              <a:rPr lang="en-US" b="1" smtClean="0"/>
              <a:t>Change IV solution q 24 hrs</a:t>
            </a:r>
          </a:p>
          <a:p>
            <a:pPr lvl="1" eaLnBrk="1" hangingPunct="1">
              <a:defRPr/>
            </a:pPr>
            <a:r>
              <a:rPr lang="en-US" b="1" smtClean="0"/>
              <a:t>Change IV site every 48 to 72 hours</a:t>
            </a:r>
          </a:p>
          <a:p>
            <a:pPr lvl="1" eaLnBrk="1" hangingPunct="1">
              <a:defRPr/>
            </a:pPr>
            <a:r>
              <a:rPr lang="en-US" b="1" smtClean="0"/>
              <a:t>Change IV tubing every 48 hours</a:t>
            </a:r>
          </a:p>
          <a:p>
            <a:pPr eaLnBrk="1" hangingPunct="1">
              <a:defRPr/>
            </a:pPr>
            <a:r>
              <a:rPr lang="en-US" b="1" smtClean="0"/>
              <a:t>Use gloves &amp; sharps containers</a:t>
            </a:r>
          </a:p>
          <a:p>
            <a:pPr eaLnBrk="1" hangingPunct="1">
              <a:defRPr/>
            </a:pPr>
            <a:r>
              <a:rPr lang="en-US" b="1" smtClean="0"/>
              <a:t>Check agency policy</a:t>
            </a:r>
          </a:p>
        </p:txBody>
      </p:sp>
      <p:pic>
        <p:nvPicPr>
          <p:cNvPr id="14340" name="Picture 4" descr="MCj02296430000[1]"/>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705600" y="1447800"/>
            <a:ext cx="1817688" cy="126047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457200" y="0"/>
            <a:ext cx="8229600" cy="838200"/>
          </a:xfrm>
        </p:spPr>
        <p:txBody>
          <a:bodyPr/>
          <a:lstStyle/>
          <a:p>
            <a:pPr eaLnBrk="1" hangingPunct="1">
              <a:defRPr/>
            </a:pPr>
            <a:r>
              <a:rPr lang="en-US" sz="3600" b="1" smtClean="0"/>
              <a:t>Client Education</a:t>
            </a:r>
          </a:p>
        </p:txBody>
      </p:sp>
      <p:sp>
        <p:nvSpPr>
          <p:cNvPr id="60419" name="Rectangle 3"/>
          <p:cNvSpPr>
            <a:spLocks noGrp="1" noChangeArrowheads="1"/>
          </p:cNvSpPr>
          <p:nvPr>
            <p:ph type="body" sz="half" idx="1"/>
          </p:nvPr>
        </p:nvSpPr>
        <p:spPr>
          <a:xfrm>
            <a:off x="457200" y="838200"/>
            <a:ext cx="6696075" cy="5257800"/>
          </a:xfrm>
        </p:spPr>
        <p:txBody>
          <a:bodyPr/>
          <a:lstStyle/>
          <a:p>
            <a:pPr eaLnBrk="1" hangingPunct="1">
              <a:defRPr/>
            </a:pPr>
            <a:r>
              <a:rPr lang="en-US" b="1" smtClean="0"/>
              <a:t>Teach </a:t>
            </a:r>
          </a:p>
          <a:p>
            <a:pPr lvl="1" eaLnBrk="1" hangingPunct="1">
              <a:defRPr/>
            </a:pPr>
            <a:r>
              <a:rPr lang="en-US" b="1" smtClean="0"/>
              <a:t>S&amp;S of infection or problems</a:t>
            </a:r>
          </a:p>
          <a:p>
            <a:pPr lvl="1" eaLnBrk="1" hangingPunct="1">
              <a:defRPr/>
            </a:pPr>
            <a:r>
              <a:rPr lang="en-US" b="1" smtClean="0"/>
              <a:t>When to call for help</a:t>
            </a:r>
          </a:p>
          <a:p>
            <a:pPr lvl="1" eaLnBrk="1" hangingPunct="1">
              <a:defRPr/>
            </a:pPr>
            <a:r>
              <a:rPr lang="en-US" b="1" smtClean="0"/>
              <a:t>How to prevent IV from clotting or being pulled out</a:t>
            </a:r>
          </a:p>
          <a:p>
            <a:pPr lvl="1" eaLnBrk="1" hangingPunct="1">
              <a:defRPr/>
            </a:pPr>
            <a:r>
              <a:rPr lang="en-US" b="1" smtClean="0"/>
              <a:t>Arm positioning</a:t>
            </a:r>
          </a:p>
          <a:p>
            <a:pPr lvl="1" eaLnBrk="1" hangingPunct="1">
              <a:defRPr/>
            </a:pPr>
            <a:r>
              <a:rPr lang="en-US" b="1" smtClean="0"/>
              <a:t>Walking with IV pole</a:t>
            </a:r>
          </a:p>
        </p:txBody>
      </p:sp>
      <p:pic>
        <p:nvPicPr>
          <p:cNvPr id="15364" name="Picture 4" descr="GLUCOSE"/>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7772400" y="1981200"/>
            <a:ext cx="941388" cy="34290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a:xfrm>
            <a:off x="457200" y="0"/>
            <a:ext cx="8229600" cy="685800"/>
          </a:xfrm>
        </p:spPr>
        <p:txBody>
          <a:bodyPr/>
          <a:lstStyle/>
          <a:p>
            <a:pPr eaLnBrk="1" hangingPunct="1">
              <a:defRPr/>
            </a:pPr>
            <a:r>
              <a:rPr lang="en-US" sz="3600" b="1" dirty="0" smtClean="0"/>
              <a:t>Starting IV </a:t>
            </a:r>
          </a:p>
        </p:txBody>
      </p:sp>
      <p:sp>
        <p:nvSpPr>
          <p:cNvPr id="62467" name="Rectangle 3"/>
          <p:cNvSpPr>
            <a:spLocks noGrp="1" noChangeArrowheads="1"/>
          </p:cNvSpPr>
          <p:nvPr>
            <p:ph type="body" sz="half" idx="1"/>
          </p:nvPr>
        </p:nvSpPr>
        <p:spPr>
          <a:xfrm>
            <a:off x="304800" y="685800"/>
            <a:ext cx="8610600" cy="5867400"/>
          </a:xfrm>
        </p:spPr>
        <p:txBody>
          <a:bodyPr/>
          <a:lstStyle/>
          <a:p>
            <a:pPr marL="533400" indent="-533400" eaLnBrk="1" hangingPunct="1">
              <a:buFontTx/>
              <a:buAutoNum type="arabicPeriod"/>
              <a:defRPr/>
            </a:pPr>
            <a:r>
              <a:rPr lang="en-US" sz="2800" b="1" dirty="0" smtClean="0"/>
              <a:t>Check client’s ID bracelet</a:t>
            </a:r>
          </a:p>
          <a:p>
            <a:pPr marL="533400" indent="-533400" eaLnBrk="1" hangingPunct="1">
              <a:buFontTx/>
              <a:buAutoNum type="arabicPeriod"/>
              <a:defRPr/>
            </a:pPr>
            <a:r>
              <a:rPr lang="en-US" sz="2800" b="1" dirty="0" smtClean="0"/>
              <a:t>Wash hands</a:t>
            </a:r>
          </a:p>
          <a:p>
            <a:pPr marL="533400" indent="-533400" eaLnBrk="1" hangingPunct="1">
              <a:buFontTx/>
              <a:buAutoNum type="arabicPeriod"/>
              <a:defRPr/>
            </a:pPr>
            <a:r>
              <a:rPr lang="en-US" sz="2800" b="1" dirty="0" smtClean="0"/>
              <a:t>Organize </a:t>
            </a:r>
            <a:r>
              <a:rPr lang="en-US" sz="2800" b="1" dirty="0" smtClean="0"/>
              <a:t>equipment at bedside within reach</a:t>
            </a:r>
          </a:p>
          <a:p>
            <a:pPr marL="533400" indent="-533400" eaLnBrk="1" hangingPunct="1">
              <a:buFontTx/>
              <a:buAutoNum type="arabicPeriod"/>
              <a:defRPr/>
            </a:pPr>
            <a:r>
              <a:rPr lang="en-US" sz="2800" b="1" dirty="0" smtClean="0"/>
              <a:t>Set bed height for ease of nurse</a:t>
            </a:r>
          </a:p>
          <a:p>
            <a:pPr marL="533400" indent="-533400" eaLnBrk="1" hangingPunct="1">
              <a:buFontTx/>
              <a:buAutoNum type="arabicPeriod"/>
              <a:defRPr/>
            </a:pPr>
            <a:r>
              <a:rPr lang="en-US" sz="2800" b="1" dirty="0" smtClean="0"/>
              <a:t>Put towel under arm</a:t>
            </a:r>
          </a:p>
          <a:p>
            <a:pPr marL="533400" indent="-533400" eaLnBrk="1" hangingPunct="1">
              <a:buFontTx/>
              <a:buAutoNum type="arabicPeriod"/>
              <a:defRPr/>
            </a:pPr>
            <a:r>
              <a:rPr lang="en-US" sz="2800" b="1" dirty="0" smtClean="0"/>
              <a:t>Place tourniquet around upper arm</a:t>
            </a:r>
          </a:p>
          <a:p>
            <a:pPr marL="533400" indent="-533400" eaLnBrk="1" hangingPunct="1">
              <a:buFontTx/>
              <a:buAutoNum type="arabicPeriod"/>
              <a:defRPr/>
            </a:pPr>
            <a:r>
              <a:rPr lang="en-US" sz="2800" b="1" dirty="0" smtClean="0"/>
              <a:t>Palpate dilated veins</a:t>
            </a:r>
          </a:p>
          <a:p>
            <a:pPr marL="914400" lvl="1" indent="-457200" eaLnBrk="1" hangingPunct="1">
              <a:buFontTx/>
              <a:buAutoNum type="arabicPeriod"/>
              <a:defRPr/>
            </a:pPr>
            <a:r>
              <a:rPr lang="en-US" sz="2400" b="1" dirty="0" smtClean="0"/>
              <a:t>Hang arm down to dilate vein</a:t>
            </a:r>
          </a:p>
          <a:p>
            <a:pPr marL="914400" lvl="1" indent="-457200" eaLnBrk="1" hangingPunct="1">
              <a:buFontTx/>
              <a:buAutoNum type="arabicPeriod"/>
              <a:defRPr/>
            </a:pPr>
            <a:r>
              <a:rPr lang="en-US" sz="2400" b="1" dirty="0" smtClean="0"/>
              <a:t>Select site low on arm first</a:t>
            </a:r>
          </a:p>
          <a:p>
            <a:pPr marL="914400" lvl="1" indent="-457200" eaLnBrk="1" hangingPunct="1">
              <a:buFontTx/>
              <a:buAutoNum type="arabicPeriod"/>
              <a:defRPr/>
            </a:pPr>
            <a:r>
              <a:rPr lang="en-US" sz="2400" b="1" dirty="0" smtClean="0"/>
              <a:t>Release </a:t>
            </a:r>
            <a:r>
              <a:rPr lang="en-US" sz="2400" b="1" dirty="0" smtClean="0"/>
              <a:t>tourniquet (if anticipate a lot of time passing)</a:t>
            </a:r>
            <a:endParaRPr lang="en-US" sz="2400" b="1" dirty="0" smtClean="0"/>
          </a:p>
        </p:txBody>
      </p:sp>
      <p:pic>
        <p:nvPicPr>
          <p:cNvPr id="16388" name="Picture 4" descr="40X26702"/>
          <p:cNvPicPr>
            <a:picLocks noChangeAspect="1" noChangeArrowheads="1"/>
          </p:cNvPicPr>
          <p:nvPr>
            <p:ph sz="quarter" idx="3"/>
          </p:nvPr>
        </p:nvPicPr>
        <p:blipFill>
          <a:blip r:embed="rId3" cstate="print">
            <a:extLst>
              <a:ext uri="{28A0092B-C50C-407E-A947-70E740481C1C}">
                <a14:useLocalDpi xmlns:a14="http://schemas.microsoft.com/office/drawing/2010/main" val="0"/>
              </a:ext>
            </a:extLst>
          </a:blip>
          <a:srcRect/>
          <a:stretch>
            <a:fillRect/>
          </a:stretch>
        </p:blipFill>
        <p:spPr>
          <a:xfrm>
            <a:off x="7086600" y="228600"/>
            <a:ext cx="1703388" cy="180022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62467">
                                            <p:txEl>
                                              <p:pRg st="0" end="0"/>
                                            </p:txEl>
                                          </p:spTgt>
                                        </p:tgtEl>
                                        <p:attrNameLst>
                                          <p:attrName>style.visibility</p:attrName>
                                        </p:attrNameLst>
                                      </p:cBhvr>
                                      <p:to>
                                        <p:strVal val="visible"/>
                                      </p:to>
                                    </p:set>
                                    <p:animScale>
                                      <p:cBhvr>
                                        <p:cTn id="7" dur="1000" decel="50000" fill="hold">
                                          <p:stCondLst>
                                            <p:cond delay="0"/>
                                          </p:stCondLst>
                                        </p:cTn>
                                        <p:tgtEl>
                                          <p:spTgt spid="6246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2467">
                                            <p:txEl>
                                              <p:pRg st="0" end="0"/>
                                            </p:txEl>
                                          </p:spTgt>
                                        </p:tgtEl>
                                        <p:attrNameLst>
                                          <p:attrName>ppt_x</p:attrName>
                                          <p:attrName>ppt_y</p:attrName>
                                        </p:attrNameLst>
                                      </p:cBhvr>
                                    </p:animMotion>
                                    <p:animEffect transition="in" filter="fade">
                                      <p:cBhvr>
                                        <p:cTn id="9" dur="1000"/>
                                        <p:tgtEl>
                                          <p:spTgt spid="62467">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62467">
                                            <p:txEl>
                                              <p:pRg st="1" end="1"/>
                                            </p:txEl>
                                          </p:spTgt>
                                        </p:tgtEl>
                                        <p:attrNameLst>
                                          <p:attrName>style.visibility</p:attrName>
                                        </p:attrNameLst>
                                      </p:cBhvr>
                                      <p:to>
                                        <p:strVal val="visible"/>
                                      </p:to>
                                    </p:set>
                                    <p:animScale>
                                      <p:cBhvr>
                                        <p:cTn id="12" dur="1000" decel="50000" fill="hold">
                                          <p:stCondLst>
                                            <p:cond delay="0"/>
                                          </p:stCondLst>
                                        </p:cTn>
                                        <p:tgtEl>
                                          <p:spTgt spid="6246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2467">
                                            <p:txEl>
                                              <p:pRg st="1" end="1"/>
                                            </p:txEl>
                                          </p:spTgt>
                                        </p:tgtEl>
                                        <p:attrNameLst>
                                          <p:attrName>ppt_x</p:attrName>
                                          <p:attrName>ppt_y</p:attrName>
                                        </p:attrNameLst>
                                      </p:cBhvr>
                                    </p:animMotion>
                                    <p:animEffect transition="in" filter="fade">
                                      <p:cBhvr>
                                        <p:cTn id="14" dur="1000"/>
                                        <p:tgtEl>
                                          <p:spTgt spid="62467">
                                            <p:txEl>
                                              <p:pRg st="1" end="1"/>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52" presetClass="entr" presetSubtype="0" fill="hold" grpId="0" nodeType="clickEffect">
                                  <p:stCondLst>
                                    <p:cond delay="0"/>
                                  </p:stCondLst>
                                  <p:childTnLst>
                                    <p:set>
                                      <p:cBhvr>
                                        <p:cTn id="18" dur="1" fill="hold">
                                          <p:stCondLst>
                                            <p:cond delay="0"/>
                                          </p:stCondLst>
                                        </p:cTn>
                                        <p:tgtEl>
                                          <p:spTgt spid="62467">
                                            <p:txEl>
                                              <p:pRg st="2" end="2"/>
                                            </p:txEl>
                                          </p:spTgt>
                                        </p:tgtEl>
                                        <p:attrNameLst>
                                          <p:attrName>style.visibility</p:attrName>
                                        </p:attrNameLst>
                                      </p:cBhvr>
                                      <p:to>
                                        <p:strVal val="visible"/>
                                      </p:to>
                                    </p:set>
                                    <p:animScale>
                                      <p:cBhvr>
                                        <p:cTn id="19" dur="1000" decel="50000" fill="hold">
                                          <p:stCondLst>
                                            <p:cond delay="0"/>
                                          </p:stCondLst>
                                        </p:cTn>
                                        <p:tgtEl>
                                          <p:spTgt spid="6246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0" dur="1000" decel="50000" fill="hold">
                                          <p:stCondLst>
                                            <p:cond delay="0"/>
                                          </p:stCondLst>
                                        </p:cTn>
                                        <p:tgtEl>
                                          <p:spTgt spid="62467">
                                            <p:txEl>
                                              <p:pRg st="2" end="2"/>
                                            </p:txEl>
                                          </p:spTgt>
                                        </p:tgtEl>
                                        <p:attrNameLst>
                                          <p:attrName>ppt_x</p:attrName>
                                          <p:attrName>ppt_y</p:attrName>
                                        </p:attrNameLst>
                                      </p:cBhvr>
                                    </p:animMotion>
                                    <p:animEffect transition="in" filter="fade">
                                      <p:cBhvr>
                                        <p:cTn id="21" dur="1000"/>
                                        <p:tgtEl>
                                          <p:spTgt spid="62467">
                                            <p:txEl>
                                              <p:pRg st="2" end="2"/>
                                            </p:txEl>
                                          </p:spTgt>
                                        </p:tgtEl>
                                      </p:cBhvr>
                                    </p:animEffect>
                                  </p:childTnLst>
                                </p:cTn>
                              </p:par>
                              <p:par>
                                <p:cTn id="22" presetID="52" presetClass="entr" presetSubtype="0" fill="hold" grpId="0" nodeType="withEffect">
                                  <p:stCondLst>
                                    <p:cond delay="0"/>
                                  </p:stCondLst>
                                  <p:childTnLst>
                                    <p:set>
                                      <p:cBhvr>
                                        <p:cTn id="23" dur="1" fill="hold">
                                          <p:stCondLst>
                                            <p:cond delay="0"/>
                                          </p:stCondLst>
                                        </p:cTn>
                                        <p:tgtEl>
                                          <p:spTgt spid="62467">
                                            <p:txEl>
                                              <p:pRg st="3" end="3"/>
                                            </p:txEl>
                                          </p:spTgt>
                                        </p:tgtEl>
                                        <p:attrNameLst>
                                          <p:attrName>style.visibility</p:attrName>
                                        </p:attrNameLst>
                                      </p:cBhvr>
                                      <p:to>
                                        <p:strVal val="visible"/>
                                      </p:to>
                                    </p:set>
                                    <p:animScale>
                                      <p:cBhvr>
                                        <p:cTn id="24" dur="1000" decel="50000" fill="hold">
                                          <p:stCondLst>
                                            <p:cond delay="0"/>
                                          </p:stCondLst>
                                        </p:cTn>
                                        <p:tgtEl>
                                          <p:spTgt spid="6246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62467">
                                            <p:txEl>
                                              <p:pRg st="3" end="3"/>
                                            </p:txEl>
                                          </p:spTgt>
                                        </p:tgtEl>
                                        <p:attrNameLst>
                                          <p:attrName>ppt_x</p:attrName>
                                          <p:attrName>ppt_y</p:attrName>
                                        </p:attrNameLst>
                                      </p:cBhvr>
                                    </p:animMotion>
                                    <p:animEffect transition="in" filter="fade">
                                      <p:cBhvr>
                                        <p:cTn id="26" dur="1000"/>
                                        <p:tgtEl>
                                          <p:spTgt spid="62467">
                                            <p:txEl>
                                              <p:pRg st="3" end="3"/>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52" presetClass="entr" presetSubtype="0" fill="hold" grpId="0" nodeType="clickEffect">
                                  <p:stCondLst>
                                    <p:cond delay="0"/>
                                  </p:stCondLst>
                                  <p:childTnLst>
                                    <p:set>
                                      <p:cBhvr>
                                        <p:cTn id="30" dur="1" fill="hold">
                                          <p:stCondLst>
                                            <p:cond delay="0"/>
                                          </p:stCondLst>
                                        </p:cTn>
                                        <p:tgtEl>
                                          <p:spTgt spid="62467">
                                            <p:txEl>
                                              <p:pRg st="4" end="4"/>
                                            </p:txEl>
                                          </p:spTgt>
                                        </p:tgtEl>
                                        <p:attrNameLst>
                                          <p:attrName>style.visibility</p:attrName>
                                        </p:attrNameLst>
                                      </p:cBhvr>
                                      <p:to>
                                        <p:strVal val="visible"/>
                                      </p:to>
                                    </p:set>
                                    <p:animScale>
                                      <p:cBhvr>
                                        <p:cTn id="31" dur="1000" decel="50000" fill="hold">
                                          <p:stCondLst>
                                            <p:cond delay="0"/>
                                          </p:stCondLst>
                                        </p:cTn>
                                        <p:tgtEl>
                                          <p:spTgt spid="6246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2" dur="1000" decel="50000" fill="hold">
                                          <p:stCondLst>
                                            <p:cond delay="0"/>
                                          </p:stCondLst>
                                        </p:cTn>
                                        <p:tgtEl>
                                          <p:spTgt spid="62467">
                                            <p:txEl>
                                              <p:pRg st="4" end="4"/>
                                            </p:txEl>
                                          </p:spTgt>
                                        </p:tgtEl>
                                        <p:attrNameLst>
                                          <p:attrName>ppt_x</p:attrName>
                                          <p:attrName>ppt_y</p:attrName>
                                        </p:attrNameLst>
                                      </p:cBhvr>
                                    </p:animMotion>
                                    <p:animEffect transition="in" filter="fade">
                                      <p:cBhvr>
                                        <p:cTn id="33" dur="1000"/>
                                        <p:tgtEl>
                                          <p:spTgt spid="62467">
                                            <p:txEl>
                                              <p:pRg st="4" end="4"/>
                                            </p:txEl>
                                          </p:spTgt>
                                        </p:tgtEl>
                                      </p:cBhvr>
                                    </p:animEffect>
                                  </p:childTnLst>
                                </p:cTn>
                              </p:par>
                              <p:par>
                                <p:cTn id="34" presetID="52" presetClass="entr" presetSubtype="0" fill="hold" grpId="0" nodeType="withEffect">
                                  <p:stCondLst>
                                    <p:cond delay="0"/>
                                  </p:stCondLst>
                                  <p:childTnLst>
                                    <p:set>
                                      <p:cBhvr>
                                        <p:cTn id="35" dur="1" fill="hold">
                                          <p:stCondLst>
                                            <p:cond delay="0"/>
                                          </p:stCondLst>
                                        </p:cTn>
                                        <p:tgtEl>
                                          <p:spTgt spid="62467">
                                            <p:txEl>
                                              <p:pRg st="5" end="5"/>
                                            </p:txEl>
                                          </p:spTgt>
                                        </p:tgtEl>
                                        <p:attrNameLst>
                                          <p:attrName>style.visibility</p:attrName>
                                        </p:attrNameLst>
                                      </p:cBhvr>
                                      <p:to>
                                        <p:strVal val="visible"/>
                                      </p:to>
                                    </p:set>
                                    <p:animScale>
                                      <p:cBhvr>
                                        <p:cTn id="36" dur="1000" decel="50000" fill="hold">
                                          <p:stCondLst>
                                            <p:cond delay="0"/>
                                          </p:stCondLst>
                                        </p:cTn>
                                        <p:tgtEl>
                                          <p:spTgt spid="62467">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7" dur="1000" decel="50000" fill="hold">
                                          <p:stCondLst>
                                            <p:cond delay="0"/>
                                          </p:stCondLst>
                                        </p:cTn>
                                        <p:tgtEl>
                                          <p:spTgt spid="62467">
                                            <p:txEl>
                                              <p:pRg st="5" end="5"/>
                                            </p:txEl>
                                          </p:spTgt>
                                        </p:tgtEl>
                                        <p:attrNameLst>
                                          <p:attrName>ppt_x</p:attrName>
                                          <p:attrName>ppt_y</p:attrName>
                                        </p:attrNameLst>
                                      </p:cBhvr>
                                    </p:animMotion>
                                    <p:animEffect transition="in" filter="fade">
                                      <p:cBhvr>
                                        <p:cTn id="38" dur="1000"/>
                                        <p:tgtEl>
                                          <p:spTgt spid="62467">
                                            <p:txEl>
                                              <p:pRg st="5" end="5"/>
                                            </p:txEl>
                                          </p:spTgt>
                                        </p:tgtEl>
                                      </p:cBhvr>
                                    </p:animEffect>
                                  </p:childTnLst>
                                </p:cTn>
                              </p:par>
                            </p:childTnLst>
                          </p:cTn>
                        </p:par>
                      </p:childTnLst>
                    </p:cTn>
                  </p:par>
                  <p:par>
                    <p:cTn id="39" fill="hold" nodeType="clickPar">
                      <p:stCondLst>
                        <p:cond delay="indefinite"/>
                      </p:stCondLst>
                      <p:childTnLst>
                        <p:par>
                          <p:cTn id="40" fill="hold" nodeType="withGroup">
                            <p:stCondLst>
                              <p:cond delay="0"/>
                            </p:stCondLst>
                            <p:childTnLst>
                              <p:par>
                                <p:cTn id="41" presetID="52" presetClass="entr" presetSubtype="0" fill="hold" grpId="0" nodeType="clickEffect">
                                  <p:stCondLst>
                                    <p:cond delay="0"/>
                                  </p:stCondLst>
                                  <p:childTnLst>
                                    <p:set>
                                      <p:cBhvr>
                                        <p:cTn id="42" dur="1" fill="hold">
                                          <p:stCondLst>
                                            <p:cond delay="0"/>
                                          </p:stCondLst>
                                        </p:cTn>
                                        <p:tgtEl>
                                          <p:spTgt spid="62467">
                                            <p:txEl>
                                              <p:pRg st="6" end="6"/>
                                            </p:txEl>
                                          </p:spTgt>
                                        </p:tgtEl>
                                        <p:attrNameLst>
                                          <p:attrName>style.visibility</p:attrName>
                                        </p:attrNameLst>
                                      </p:cBhvr>
                                      <p:to>
                                        <p:strVal val="visible"/>
                                      </p:to>
                                    </p:set>
                                    <p:animScale>
                                      <p:cBhvr>
                                        <p:cTn id="43" dur="1000" decel="50000" fill="hold">
                                          <p:stCondLst>
                                            <p:cond delay="0"/>
                                          </p:stCondLst>
                                        </p:cTn>
                                        <p:tgtEl>
                                          <p:spTgt spid="62467">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4" dur="1000" decel="50000" fill="hold">
                                          <p:stCondLst>
                                            <p:cond delay="0"/>
                                          </p:stCondLst>
                                        </p:cTn>
                                        <p:tgtEl>
                                          <p:spTgt spid="62467">
                                            <p:txEl>
                                              <p:pRg st="6" end="6"/>
                                            </p:txEl>
                                          </p:spTgt>
                                        </p:tgtEl>
                                        <p:attrNameLst>
                                          <p:attrName>ppt_x</p:attrName>
                                          <p:attrName>ppt_y</p:attrName>
                                        </p:attrNameLst>
                                      </p:cBhvr>
                                    </p:animMotion>
                                    <p:animEffect transition="in" filter="fade">
                                      <p:cBhvr>
                                        <p:cTn id="45" dur="1000"/>
                                        <p:tgtEl>
                                          <p:spTgt spid="62467">
                                            <p:txEl>
                                              <p:pRg st="6" end="6"/>
                                            </p:txEl>
                                          </p:spTgt>
                                        </p:tgtEl>
                                      </p:cBhvr>
                                    </p:animEffect>
                                  </p:childTnLst>
                                </p:cTn>
                              </p:par>
                            </p:childTnLst>
                          </p:cTn>
                        </p:par>
                      </p:childTnLst>
                    </p:cTn>
                  </p:par>
                  <p:par>
                    <p:cTn id="46" fill="hold" nodeType="clickPar">
                      <p:stCondLst>
                        <p:cond delay="indefinite"/>
                      </p:stCondLst>
                      <p:childTnLst>
                        <p:par>
                          <p:cTn id="47" fill="hold" nodeType="withGroup">
                            <p:stCondLst>
                              <p:cond delay="0"/>
                            </p:stCondLst>
                            <p:childTnLst>
                              <p:par>
                                <p:cTn id="48" presetID="52" presetClass="entr" presetSubtype="0" fill="hold" grpId="0" nodeType="clickEffect">
                                  <p:stCondLst>
                                    <p:cond delay="0"/>
                                  </p:stCondLst>
                                  <p:childTnLst>
                                    <p:set>
                                      <p:cBhvr>
                                        <p:cTn id="49" dur="1" fill="hold">
                                          <p:stCondLst>
                                            <p:cond delay="0"/>
                                          </p:stCondLst>
                                        </p:cTn>
                                        <p:tgtEl>
                                          <p:spTgt spid="62467">
                                            <p:txEl>
                                              <p:pRg st="7" end="7"/>
                                            </p:txEl>
                                          </p:spTgt>
                                        </p:tgtEl>
                                        <p:attrNameLst>
                                          <p:attrName>style.visibility</p:attrName>
                                        </p:attrNameLst>
                                      </p:cBhvr>
                                      <p:to>
                                        <p:strVal val="visible"/>
                                      </p:to>
                                    </p:set>
                                    <p:animScale>
                                      <p:cBhvr>
                                        <p:cTn id="50" dur="1000" decel="50000" fill="hold">
                                          <p:stCondLst>
                                            <p:cond delay="0"/>
                                          </p:stCondLst>
                                        </p:cTn>
                                        <p:tgtEl>
                                          <p:spTgt spid="62467">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1" dur="1000" decel="50000" fill="hold">
                                          <p:stCondLst>
                                            <p:cond delay="0"/>
                                          </p:stCondLst>
                                        </p:cTn>
                                        <p:tgtEl>
                                          <p:spTgt spid="62467">
                                            <p:txEl>
                                              <p:pRg st="7" end="7"/>
                                            </p:txEl>
                                          </p:spTgt>
                                        </p:tgtEl>
                                        <p:attrNameLst>
                                          <p:attrName>ppt_x</p:attrName>
                                          <p:attrName>ppt_y</p:attrName>
                                        </p:attrNameLst>
                                      </p:cBhvr>
                                    </p:animMotion>
                                    <p:animEffect transition="in" filter="fade">
                                      <p:cBhvr>
                                        <p:cTn id="52" dur="1000"/>
                                        <p:tgtEl>
                                          <p:spTgt spid="62467">
                                            <p:txEl>
                                              <p:pRg st="7" end="7"/>
                                            </p:txEl>
                                          </p:spTgt>
                                        </p:tgtEl>
                                      </p:cBhvr>
                                    </p:animEffect>
                                  </p:childTnLst>
                                </p:cTn>
                              </p:par>
                            </p:childTnLst>
                          </p:cTn>
                        </p:par>
                      </p:childTnLst>
                    </p:cTn>
                  </p:par>
                  <p:par>
                    <p:cTn id="53" fill="hold" nodeType="clickPar">
                      <p:stCondLst>
                        <p:cond delay="indefinite"/>
                      </p:stCondLst>
                      <p:childTnLst>
                        <p:par>
                          <p:cTn id="54" fill="hold" nodeType="withGroup">
                            <p:stCondLst>
                              <p:cond delay="0"/>
                            </p:stCondLst>
                            <p:childTnLst>
                              <p:par>
                                <p:cTn id="55" presetID="52" presetClass="entr" presetSubtype="0" fill="hold" grpId="0" nodeType="clickEffect">
                                  <p:stCondLst>
                                    <p:cond delay="0"/>
                                  </p:stCondLst>
                                  <p:childTnLst>
                                    <p:set>
                                      <p:cBhvr>
                                        <p:cTn id="56" dur="1" fill="hold">
                                          <p:stCondLst>
                                            <p:cond delay="0"/>
                                          </p:stCondLst>
                                        </p:cTn>
                                        <p:tgtEl>
                                          <p:spTgt spid="62467">
                                            <p:txEl>
                                              <p:pRg st="8" end="8"/>
                                            </p:txEl>
                                          </p:spTgt>
                                        </p:tgtEl>
                                        <p:attrNameLst>
                                          <p:attrName>style.visibility</p:attrName>
                                        </p:attrNameLst>
                                      </p:cBhvr>
                                      <p:to>
                                        <p:strVal val="visible"/>
                                      </p:to>
                                    </p:set>
                                    <p:animScale>
                                      <p:cBhvr>
                                        <p:cTn id="57" dur="1000" decel="50000" fill="hold">
                                          <p:stCondLst>
                                            <p:cond delay="0"/>
                                          </p:stCondLst>
                                        </p:cTn>
                                        <p:tgtEl>
                                          <p:spTgt spid="62467">
                                            <p:txEl>
                                              <p:pRg st="8" end="8"/>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8" dur="1000" decel="50000" fill="hold">
                                          <p:stCondLst>
                                            <p:cond delay="0"/>
                                          </p:stCondLst>
                                        </p:cTn>
                                        <p:tgtEl>
                                          <p:spTgt spid="62467">
                                            <p:txEl>
                                              <p:pRg st="8" end="8"/>
                                            </p:txEl>
                                          </p:spTgt>
                                        </p:tgtEl>
                                        <p:attrNameLst>
                                          <p:attrName>ppt_x</p:attrName>
                                          <p:attrName>ppt_y</p:attrName>
                                        </p:attrNameLst>
                                      </p:cBhvr>
                                    </p:animMotion>
                                    <p:animEffect transition="in" filter="fade">
                                      <p:cBhvr>
                                        <p:cTn id="59" dur="1000"/>
                                        <p:tgtEl>
                                          <p:spTgt spid="62467">
                                            <p:txEl>
                                              <p:pRg st="8" end="8"/>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52" presetClass="entr" presetSubtype="0" fill="hold" grpId="0" nodeType="clickEffect">
                                  <p:stCondLst>
                                    <p:cond delay="0"/>
                                  </p:stCondLst>
                                  <p:childTnLst>
                                    <p:set>
                                      <p:cBhvr>
                                        <p:cTn id="63" dur="1" fill="hold">
                                          <p:stCondLst>
                                            <p:cond delay="0"/>
                                          </p:stCondLst>
                                        </p:cTn>
                                        <p:tgtEl>
                                          <p:spTgt spid="62467">
                                            <p:txEl>
                                              <p:pRg st="9" end="9"/>
                                            </p:txEl>
                                          </p:spTgt>
                                        </p:tgtEl>
                                        <p:attrNameLst>
                                          <p:attrName>style.visibility</p:attrName>
                                        </p:attrNameLst>
                                      </p:cBhvr>
                                      <p:to>
                                        <p:strVal val="visible"/>
                                      </p:to>
                                    </p:set>
                                    <p:animScale>
                                      <p:cBhvr>
                                        <p:cTn id="64" dur="1000" decel="50000" fill="hold">
                                          <p:stCondLst>
                                            <p:cond delay="0"/>
                                          </p:stCondLst>
                                        </p:cTn>
                                        <p:tgtEl>
                                          <p:spTgt spid="62467">
                                            <p:txEl>
                                              <p:pRg st="9" end="9"/>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65" dur="1000" decel="50000" fill="hold">
                                          <p:stCondLst>
                                            <p:cond delay="0"/>
                                          </p:stCondLst>
                                        </p:cTn>
                                        <p:tgtEl>
                                          <p:spTgt spid="62467">
                                            <p:txEl>
                                              <p:pRg st="9" end="9"/>
                                            </p:txEl>
                                          </p:spTgt>
                                        </p:tgtEl>
                                        <p:attrNameLst>
                                          <p:attrName>ppt_x</p:attrName>
                                          <p:attrName>ppt_y</p:attrName>
                                        </p:attrNameLst>
                                      </p:cBhvr>
                                    </p:animMotion>
                                    <p:animEffect transition="in" filter="fade">
                                      <p:cBhvr>
                                        <p:cTn id="66" dur="1000"/>
                                        <p:tgtEl>
                                          <p:spTgt spid="6246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2467"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p:cNvSpPr>
            <a:spLocks noGrp="1" noChangeArrowheads="1"/>
          </p:cNvSpPr>
          <p:nvPr>
            <p:ph type="title"/>
          </p:nvPr>
        </p:nvSpPr>
        <p:spPr>
          <a:xfrm>
            <a:off x="304800" y="228600"/>
            <a:ext cx="8229600" cy="838200"/>
          </a:xfrm>
        </p:spPr>
        <p:txBody>
          <a:bodyPr/>
          <a:lstStyle/>
          <a:p>
            <a:pPr eaLnBrk="1" hangingPunct="1">
              <a:defRPr/>
            </a:pPr>
            <a:r>
              <a:rPr lang="en-US" sz="3600" b="1" dirty="0" smtClean="0"/>
              <a:t>Prepare Site &amp; Insert IV</a:t>
            </a:r>
          </a:p>
        </p:txBody>
      </p:sp>
      <p:sp>
        <p:nvSpPr>
          <p:cNvPr id="64515" name="Rectangle 3"/>
          <p:cNvSpPr>
            <a:spLocks noGrp="1" noChangeArrowheads="1"/>
          </p:cNvSpPr>
          <p:nvPr>
            <p:ph type="body" sz="half" idx="1"/>
          </p:nvPr>
        </p:nvSpPr>
        <p:spPr>
          <a:xfrm>
            <a:off x="457200" y="1066800"/>
            <a:ext cx="8686800" cy="5562600"/>
          </a:xfrm>
        </p:spPr>
        <p:txBody>
          <a:bodyPr/>
          <a:lstStyle/>
          <a:p>
            <a:pPr eaLnBrk="1" hangingPunct="1">
              <a:defRPr/>
            </a:pPr>
            <a:r>
              <a:rPr lang="en-US" sz="2800" b="1" dirty="0" smtClean="0"/>
              <a:t>Put on gloves</a:t>
            </a:r>
          </a:p>
          <a:p>
            <a:pPr eaLnBrk="1" hangingPunct="1">
              <a:defRPr/>
            </a:pPr>
            <a:r>
              <a:rPr lang="en-US" sz="2800" b="1" dirty="0" smtClean="0"/>
              <a:t>Clean the site </a:t>
            </a:r>
          </a:p>
          <a:p>
            <a:pPr lvl="1" eaLnBrk="1" hangingPunct="1">
              <a:defRPr/>
            </a:pPr>
            <a:r>
              <a:rPr lang="en-US" sz="2400" b="1" dirty="0" smtClean="0"/>
              <a:t>Alcohol, then betadine (let dry)</a:t>
            </a:r>
          </a:p>
          <a:p>
            <a:pPr eaLnBrk="1" hangingPunct="1">
              <a:defRPr/>
            </a:pPr>
            <a:r>
              <a:rPr lang="en-US" sz="2800" b="1" dirty="0" smtClean="0"/>
              <a:t>Re-apply the tourniquet 1-2 inches above site</a:t>
            </a:r>
          </a:p>
          <a:p>
            <a:pPr eaLnBrk="1" hangingPunct="1">
              <a:defRPr/>
            </a:pPr>
            <a:r>
              <a:rPr lang="en-US" sz="2800" b="1" dirty="0" smtClean="0"/>
              <a:t>Secure vein by placing thumb 2-3 in below site and gently stretching skin</a:t>
            </a:r>
          </a:p>
          <a:p>
            <a:pPr eaLnBrk="1" hangingPunct="1">
              <a:defRPr/>
            </a:pPr>
            <a:r>
              <a:rPr lang="en-US" sz="2800" b="1" dirty="0" smtClean="0"/>
              <a:t>Stick vein (15 to 30 degree angle) with bevel of needle up</a:t>
            </a:r>
          </a:p>
          <a:p>
            <a:pPr eaLnBrk="1" hangingPunct="1">
              <a:defRPr/>
            </a:pPr>
            <a:r>
              <a:rPr lang="en-US" sz="2800" b="1" dirty="0" smtClean="0"/>
              <a:t>Watch for flashback in chamber</a:t>
            </a:r>
          </a:p>
        </p:txBody>
      </p:sp>
      <p:pic>
        <p:nvPicPr>
          <p:cNvPr id="17412" name="Picture 4" descr="SyringeYellow"/>
          <p:cNvPicPr>
            <a:picLocks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8153400" y="533400"/>
            <a:ext cx="271463" cy="136207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grpId="0" nodeType="clickEffect">
                                  <p:stCondLst>
                                    <p:cond delay="0"/>
                                  </p:stCondLst>
                                  <p:childTnLst>
                                    <p:set>
                                      <p:cBhvr>
                                        <p:cTn id="6" dur="1" fill="hold">
                                          <p:stCondLst>
                                            <p:cond delay="0"/>
                                          </p:stCondLst>
                                        </p:cTn>
                                        <p:tgtEl>
                                          <p:spTgt spid="64515">
                                            <p:txEl>
                                              <p:pRg st="0" end="0"/>
                                            </p:txEl>
                                          </p:spTgt>
                                        </p:tgtEl>
                                        <p:attrNameLst>
                                          <p:attrName>style.visibility</p:attrName>
                                        </p:attrNameLst>
                                      </p:cBhvr>
                                      <p:to>
                                        <p:strVal val="visible"/>
                                      </p:to>
                                    </p:set>
                                    <p:anim calcmode="lin" valueType="num">
                                      <p:cBhvr additive="base">
                                        <p:cTn id="7" dur="500" fill="hold"/>
                                        <p:tgtEl>
                                          <p:spTgt spid="64515">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64515">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64515">
                                            <p:txEl>
                                              <p:pRg st="1" end="1"/>
                                            </p:txEl>
                                          </p:spTgt>
                                        </p:tgtEl>
                                        <p:attrNameLst>
                                          <p:attrName>style.visibility</p:attrName>
                                        </p:attrNameLst>
                                      </p:cBhvr>
                                      <p:to>
                                        <p:strVal val="visible"/>
                                      </p:to>
                                    </p:set>
                                    <p:anim calcmode="lin" valueType="num">
                                      <p:cBhvr additive="base">
                                        <p:cTn id="13" dur="500" fill="hold"/>
                                        <p:tgtEl>
                                          <p:spTgt spid="64515">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64515">
                                            <p:txEl>
                                              <p:pRg st="1" end="1"/>
                                            </p:txEl>
                                          </p:spTgt>
                                        </p:tgtEl>
                                        <p:attrNameLst>
                                          <p:attrName>ppt_y</p:attrName>
                                        </p:attrNameLst>
                                      </p:cBhvr>
                                      <p:tavLst>
                                        <p:tav tm="0">
                                          <p:val>
                                            <p:strVal val="#ppt_y"/>
                                          </p:val>
                                        </p:tav>
                                        <p:tav tm="100000">
                                          <p:val>
                                            <p:strVal val="#ppt_y"/>
                                          </p:val>
                                        </p:tav>
                                      </p:tavLst>
                                    </p:anim>
                                  </p:childTnLst>
                                </p:cTn>
                              </p:par>
                              <p:par>
                                <p:cTn id="15" presetID="2" presetClass="entr" presetSubtype="8" fill="hold" grpId="0" nodeType="withEffect">
                                  <p:stCondLst>
                                    <p:cond delay="0"/>
                                  </p:stCondLst>
                                  <p:childTnLst>
                                    <p:set>
                                      <p:cBhvr>
                                        <p:cTn id="16" dur="1" fill="hold">
                                          <p:stCondLst>
                                            <p:cond delay="0"/>
                                          </p:stCondLst>
                                        </p:cTn>
                                        <p:tgtEl>
                                          <p:spTgt spid="64515">
                                            <p:txEl>
                                              <p:pRg st="2" end="2"/>
                                            </p:txEl>
                                          </p:spTgt>
                                        </p:tgtEl>
                                        <p:attrNameLst>
                                          <p:attrName>style.visibility</p:attrName>
                                        </p:attrNameLst>
                                      </p:cBhvr>
                                      <p:to>
                                        <p:strVal val="visible"/>
                                      </p:to>
                                    </p:set>
                                    <p:anim calcmode="lin" valueType="num">
                                      <p:cBhvr additive="base">
                                        <p:cTn id="17" dur="500" fill="hold"/>
                                        <p:tgtEl>
                                          <p:spTgt spid="64515">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64515">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 presetClass="entr" presetSubtype="8" fill="hold" grpId="0" nodeType="clickEffect">
                                  <p:stCondLst>
                                    <p:cond delay="0"/>
                                  </p:stCondLst>
                                  <p:childTnLst>
                                    <p:set>
                                      <p:cBhvr>
                                        <p:cTn id="22" dur="1" fill="hold">
                                          <p:stCondLst>
                                            <p:cond delay="0"/>
                                          </p:stCondLst>
                                        </p:cTn>
                                        <p:tgtEl>
                                          <p:spTgt spid="64515">
                                            <p:txEl>
                                              <p:pRg st="3" end="3"/>
                                            </p:txEl>
                                          </p:spTgt>
                                        </p:tgtEl>
                                        <p:attrNameLst>
                                          <p:attrName>style.visibility</p:attrName>
                                        </p:attrNameLst>
                                      </p:cBhvr>
                                      <p:to>
                                        <p:strVal val="visible"/>
                                      </p:to>
                                    </p:set>
                                    <p:anim calcmode="lin" valueType="num">
                                      <p:cBhvr additive="base">
                                        <p:cTn id="23" dur="500" fill="hold"/>
                                        <p:tgtEl>
                                          <p:spTgt spid="64515">
                                            <p:txEl>
                                              <p:pRg st="3" end="3"/>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64515">
                                            <p:txEl>
                                              <p:pRg st="3" end="3"/>
                                            </p:txEl>
                                          </p:spTgt>
                                        </p:tgtEl>
                                        <p:attrNameLst>
                                          <p:attrName>ppt_y</p:attrName>
                                        </p:attrNameLst>
                                      </p:cBhvr>
                                      <p:tavLst>
                                        <p:tav tm="0">
                                          <p:val>
                                            <p:strVal val="#ppt_y"/>
                                          </p:val>
                                        </p:tav>
                                        <p:tav tm="100000">
                                          <p:val>
                                            <p:strVal val="#ppt_y"/>
                                          </p:val>
                                        </p:tav>
                                      </p:tavLst>
                                    </p:anim>
                                  </p:childTnLst>
                                </p:cTn>
                              </p:par>
                              <p:par>
                                <p:cTn id="25" presetID="2" presetClass="entr" presetSubtype="8" fill="hold" grpId="0" nodeType="withEffect">
                                  <p:stCondLst>
                                    <p:cond delay="0"/>
                                  </p:stCondLst>
                                  <p:childTnLst>
                                    <p:set>
                                      <p:cBhvr>
                                        <p:cTn id="26" dur="1" fill="hold">
                                          <p:stCondLst>
                                            <p:cond delay="0"/>
                                          </p:stCondLst>
                                        </p:cTn>
                                        <p:tgtEl>
                                          <p:spTgt spid="64515">
                                            <p:txEl>
                                              <p:pRg st="4" end="4"/>
                                            </p:txEl>
                                          </p:spTgt>
                                        </p:tgtEl>
                                        <p:attrNameLst>
                                          <p:attrName>style.visibility</p:attrName>
                                        </p:attrNameLst>
                                      </p:cBhvr>
                                      <p:to>
                                        <p:strVal val="visible"/>
                                      </p:to>
                                    </p:set>
                                    <p:anim calcmode="lin" valueType="num">
                                      <p:cBhvr additive="base">
                                        <p:cTn id="27" dur="500" fill="hold"/>
                                        <p:tgtEl>
                                          <p:spTgt spid="64515">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64515">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64515">
                                            <p:txEl>
                                              <p:pRg st="5" end="5"/>
                                            </p:txEl>
                                          </p:spTgt>
                                        </p:tgtEl>
                                        <p:attrNameLst>
                                          <p:attrName>style.visibility</p:attrName>
                                        </p:attrNameLst>
                                      </p:cBhvr>
                                      <p:to>
                                        <p:strVal val="visible"/>
                                      </p:to>
                                    </p:set>
                                    <p:anim calcmode="lin" valueType="num">
                                      <p:cBhvr additive="base">
                                        <p:cTn id="33" dur="500" fill="hold"/>
                                        <p:tgtEl>
                                          <p:spTgt spid="64515">
                                            <p:txEl>
                                              <p:pRg st="5" end="5"/>
                                            </p:txEl>
                                          </p:spTgt>
                                        </p:tgtEl>
                                        <p:attrNameLst>
                                          <p:attrName>ppt_x</p:attrName>
                                        </p:attrNameLst>
                                      </p:cBhvr>
                                      <p:tavLst>
                                        <p:tav tm="0">
                                          <p:val>
                                            <p:strVal val="0-#ppt_w/2"/>
                                          </p:val>
                                        </p:tav>
                                        <p:tav tm="100000">
                                          <p:val>
                                            <p:strVal val="#ppt_x"/>
                                          </p:val>
                                        </p:tav>
                                      </p:tavLst>
                                    </p:anim>
                                    <p:anim calcmode="lin" valueType="num">
                                      <p:cBhvr additive="base">
                                        <p:cTn id="34" dur="500" fill="hold"/>
                                        <p:tgtEl>
                                          <p:spTgt spid="64515">
                                            <p:txEl>
                                              <p:pRg st="5" end="5"/>
                                            </p:txEl>
                                          </p:spTgt>
                                        </p:tgtEl>
                                        <p:attrNameLst>
                                          <p:attrName>ppt_y</p:attrName>
                                        </p:attrNameLst>
                                      </p:cBhvr>
                                      <p:tavLst>
                                        <p:tav tm="0">
                                          <p:val>
                                            <p:strVal val="#ppt_y"/>
                                          </p:val>
                                        </p:tav>
                                        <p:tav tm="100000">
                                          <p:val>
                                            <p:strVal val="#ppt_y"/>
                                          </p:val>
                                        </p:tav>
                                      </p:tavLst>
                                    </p:anim>
                                  </p:childTnLst>
                                </p:cTn>
                              </p:par>
                              <p:par>
                                <p:cTn id="35" presetID="2" presetClass="entr" presetSubtype="8" fill="hold" grpId="0" nodeType="withEffect">
                                  <p:stCondLst>
                                    <p:cond delay="0"/>
                                  </p:stCondLst>
                                  <p:childTnLst>
                                    <p:set>
                                      <p:cBhvr>
                                        <p:cTn id="36" dur="1" fill="hold">
                                          <p:stCondLst>
                                            <p:cond delay="0"/>
                                          </p:stCondLst>
                                        </p:cTn>
                                        <p:tgtEl>
                                          <p:spTgt spid="64515">
                                            <p:txEl>
                                              <p:pRg st="6" end="6"/>
                                            </p:txEl>
                                          </p:spTgt>
                                        </p:tgtEl>
                                        <p:attrNameLst>
                                          <p:attrName>style.visibility</p:attrName>
                                        </p:attrNameLst>
                                      </p:cBhvr>
                                      <p:to>
                                        <p:strVal val="visible"/>
                                      </p:to>
                                    </p:set>
                                    <p:anim calcmode="lin" valueType="num">
                                      <p:cBhvr additive="base">
                                        <p:cTn id="37" dur="500" fill="hold"/>
                                        <p:tgtEl>
                                          <p:spTgt spid="64515">
                                            <p:txEl>
                                              <p:pRg st="6" end="6"/>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64515">
                                            <p:txEl>
                                              <p:pRg st="6" end="6"/>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4515"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457200" y="0"/>
            <a:ext cx="8229600" cy="838200"/>
          </a:xfrm>
        </p:spPr>
        <p:txBody>
          <a:bodyPr/>
          <a:lstStyle/>
          <a:p>
            <a:pPr eaLnBrk="1" hangingPunct="1">
              <a:defRPr/>
            </a:pPr>
            <a:r>
              <a:rPr lang="en-US" sz="3600" b="1" dirty="0" smtClean="0"/>
              <a:t>Insert Catheter</a:t>
            </a:r>
          </a:p>
        </p:txBody>
      </p:sp>
      <p:sp>
        <p:nvSpPr>
          <p:cNvPr id="66563" name="Rectangle 3"/>
          <p:cNvSpPr>
            <a:spLocks noGrp="1" noChangeArrowheads="1"/>
          </p:cNvSpPr>
          <p:nvPr>
            <p:ph type="body" sz="half" idx="1"/>
          </p:nvPr>
        </p:nvSpPr>
        <p:spPr>
          <a:xfrm>
            <a:off x="228600" y="1066800"/>
            <a:ext cx="8382000" cy="5105400"/>
          </a:xfrm>
        </p:spPr>
        <p:txBody>
          <a:bodyPr/>
          <a:lstStyle/>
          <a:p>
            <a:pPr eaLnBrk="1" hangingPunct="1">
              <a:defRPr/>
            </a:pPr>
            <a:r>
              <a:rPr lang="en-US" b="1" dirty="0" smtClean="0"/>
              <a:t>Stabilize stylet and advance catheter</a:t>
            </a:r>
          </a:p>
          <a:p>
            <a:pPr eaLnBrk="1" hangingPunct="1">
              <a:defRPr/>
            </a:pPr>
            <a:r>
              <a:rPr lang="en-US" b="1" dirty="0" smtClean="0"/>
              <a:t>Loosen stylet from catheter</a:t>
            </a:r>
          </a:p>
          <a:p>
            <a:pPr eaLnBrk="1" hangingPunct="1">
              <a:defRPr/>
            </a:pPr>
            <a:r>
              <a:rPr lang="en-US" b="1" dirty="0" smtClean="0"/>
              <a:t>Release tourniquet</a:t>
            </a:r>
          </a:p>
          <a:p>
            <a:pPr eaLnBrk="1" hangingPunct="1">
              <a:defRPr/>
            </a:pPr>
            <a:r>
              <a:rPr lang="en-US" b="1" dirty="0" smtClean="0"/>
              <a:t>Hold thumb over vein above catheter tip</a:t>
            </a:r>
          </a:p>
          <a:p>
            <a:pPr eaLnBrk="1" hangingPunct="1">
              <a:defRPr/>
            </a:pPr>
            <a:r>
              <a:rPr lang="en-US" b="1" dirty="0" smtClean="0"/>
              <a:t>Remove stylet and attach IV tubing; put stylet in sharps container</a:t>
            </a:r>
          </a:p>
          <a:p>
            <a:pPr eaLnBrk="1" hangingPunct="1">
              <a:defRPr/>
            </a:pPr>
            <a:r>
              <a:rPr lang="en-US" b="1" dirty="0" smtClean="0"/>
              <a:t>Connect tubing</a:t>
            </a:r>
          </a:p>
          <a:p>
            <a:pPr eaLnBrk="1" hangingPunct="1">
              <a:defRPr/>
            </a:pPr>
            <a:endParaRPr lang="en-US" b="1" dirty="0" smtClean="0"/>
          </a:p>
        </p:txBody>
      </p:sp>
      <p:pic>
        <p:nvPicPr>
          <p:cNvPr id="18436" name="Picture 4" descr="MEDEM089"/>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620000" y="5181600"/>
            <a:ext cx="1219200" cy="12192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2" fill="hold" grpId="0" nodeType="clickEffect">
                                  <p:stCondLst>
                                    <p:cond delay="0"/>
                                  </p:stCondLst>
                                  <p:childTnLst>
                                    <p:set>
                                      <p:cBhvr>
                                        <p:cTn id="6" dur="1" fill="hold">
                                          <p:stCondLst>
                                            <p:cond delay="0"/>
                                          </p:stCondLst>
                                        </p:cTn>
                                        <p:tgtEl>
                                          <p:spTgt spid="66563">
                                            <p:txEl>
                                              <p:pRg st="0" end="0"/>
                                            </p:txEl>
                                          </p:spTgt>
                                        </p:tgtEl>
                                        <p:attrNameLst>
                                          <p:attrName>style.visibility</p:attrName>
                                        </p:attrNameLst>
                                      </p:cBhvr>
                                      <p:to>
                                        <p:strVal val="visible"/>
                                      </p:to>
                                    </p:set>
                                    <p:anim calcmode="lin" valueType="num">
                                      <p:cBhvr additive="base">
                                        <p:cTn id="7" dur="500" fill="hold"/>
                                        <p:tgtEl>
                                          <p:spTgt spid="6656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656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2" fill="hold" grpId="0" nodeType="clickEffect">
                                  <p:stCondLst>
                                    <p:cond delay="0"/>
                                  </p:stCondLst>
                                  <p:childTnLst>
                                    <p:set>
                                      <p:cBhvr>
                                        <p:cTn id="12" dur="1" fill="hold">
                                          <p:stCondLst>
                                            <p:cond delay="0"/>
                                          </p:stCondLst>
                                        </p:cTn>
                                        <p:tgtEl>
                                          <p:spTgt spid="66563">
                                            <p:txEl>
                                              <p:pRg st="1" end="1"/>
                                            </p:txEl>
                                          </p:spTgt>
                                        </p:tgtEl>
                                        <p:attrNameLst>
                                          <p:attrName>style.visibility</p:attrName>
                                        </p:attrNameLst>
                                      </p:cBhvr>
                                      <p:to>
                                        <p:strVal val="visible"/>
                                      </p:to>
                                    </p:set>
                                    <p:anim calcmode="lin" valueType="num">
                                      <p:cBhvr additive="base">
                                        <p:cTn id="13" dur="500" fill="hold"/>
                                        <p:tgtEl>
                                          <p:spTgt spid="66563">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656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2" fill="hold" grpId="0" nodeType="clickEffect">
                                  <p:stCondLst>
                                    <p:cond delay="0"/>
                                  </p:stCondLst>
                                  <p:childTnLst>
                                    <p:set>
                                      <p:cBhvr>
                                        <p:cTn id="18" dur="1" fill="hold">
                                          <p:stCondLst>
                                            <p:cond delay="0"/>
                                          </p:stCondLst>
                                        </p:cTn>
                                        <p:tgtEl>
                                          <p:spTgt spid="66563">
                                            <p:txEl>
                                              <p:pRg st="2" end="2"/>
                                            </p:txEl>
                                          </p:spTgt>
                                        </p:tgtEl>
                                        <p:attrNameLst>
                                          <p:attrName>style.visibility</p:attrName>
                                        </p:attrNameLst>
                                      </p:cBhvr>
                                      <p:to>
                                        <p:strVal val="visible"/>
                                      </p:to>
                                    </p:set>
                                    <p:anim calcmode="lin" valueType="num">
                                      <p:cBhvr additive="base">
                                        <p:cTn id="19" dur="500" fill="hold"/>
                                        <p:tgtEl>
                                          <p:spTgt spid="6656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6656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2" fill="hold" grpId="0" nodeType="clickEffect">
                                  <p:stCondLst>
                                    <p:cond delay="0"/>
                                  </p:stCondLst>
                                  <p:childTnLst>
                                    <p:set>
                                      <p:cBhvr>
                                        <p:cTn id="24" dur="1" fill="hold">
                                          <p:stCondLst>
                                            <p:cond delay="0"/>
                                          </p:stCondLst>
                                        </p:cTn>
                                        <p:tgtEl>
                                          <p:spTgt spid="66563">
                                            <p:txEl>
                                              <p:pRg st="3" end="3"/>
                                            </p:txEl>
                                          </p:spTgt>
                                        </p:tgtEl>
                                        <p:attrNameLst>
                                          <p:attrName>style.visibility</p:attrName>
                                        </p:attrNameLst>
                                      </p:cBhvr>
                                      <p:to>
                                        <p:strVal val="visible"/>
                                      </p:to>
                                    </p:set>
                                    <p:anim calcmode="lin" valueType="num">
                                      <p:cBhvr additive="base">
                                        <p:cTn id="25" dur="500" fill="hold"/>
                                        <p:tgtEl>
                                          <p:spTgt spid="66563">
                                            <p:txEl>
                                              <p:pRg st="3" end="3"/>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656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2" fill="hold" grpId="0" nodeType="clickEffect">
                                  <p:stCondLst>
                                    <p:cond delay="0"/>
                                  </p:stCondLst>
                                  <p:childTnLst>
                                    <p:set>
                                      <p:cBhvr>
                                        <p:cTn id="30" dur="1" fill="hold">
                                          <p:stCondLst>
                                            <p:cond delay="0"/>
                                          </p:stCondLst>
                                        </p:cTn>
                                        <p:tgtEl>
                                          <p:spTgt spid="66563">
                                            <p:txEl>
                                              <p:pRg st="4" end="4"/>
                                            </p:txEl>
                                          </p:spTgt>
                                        </p:tgtEl>
                                        <p:attrNameLst>
                                          <p:attrName>style.visibility</p:attrName>
                                        </p:attrNameLst>
                                      </p:cBhvr>
                                      <p:to>
                                        <p:strVal val="visible"/>
                                      </p:to>
                                    </p:set>
                                    <p:anim calcmode="lin" valueType="num">
                                      <p:cBhvr additive="base">
                                        <p:cTn id="31" dur="500" fill="hold"/>
                                        <p:tgtEl>
                                          <p:spTgt spid="66563">
                                            <p:txEl>
                                              <p:pRg st="4" end="4"/>
                                            </p:txEl>
                                          </p:spTgt>
                                        </p:tgtEl>
                                        <p:attrNameLst>
                                          <p:attrName>ppt_x</p:attrName>
                                        </p:attrNameLst>
                                      </p:cBhvr>
                                      <p:tavLst>
                                        <p:tav tm="0">
                                          <p:val>
                                            <p:strVal val="1+#ppt_w/2"/>
                                          </p:val>
                                        </p:tav>
                                        <p:tav tm="100000">
                                          <p:val>
                                            <p:strVal val="#ppt_x"/>
                                          </p:val>
                                        </p:tav>
                                      </p:tavLst>
                                    </p:anim>
                                    <p:anim calcmode="lin" valueType="num">
                                      <p:cBhvr additive="base">
                                        <p:cTn id="32" dur="500" fill="hold"/>
                                        <p:tgtEl>
                                          <p:spTgt spid="6656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2" fill="hold" grpId="0" nodeType="clickEffect">
                                  <p:stCondLst>
                                    <p:cond delay="0"/>
                                  </p:stCondLst>
                                  <p:childTnLst>
                                    <p:set>
                                      <p:cBhvr>
                                        <p:cTn id="36" dur="1" fill="hold">
                                          <p:stCondLst>
                                            <p:cond delay="0"/>
                                          </p:stCondLst>
                                        </p:cTn>
                                        <p:tgtEl>
                                          <p:spTgt spid="66563">
                                            <p:txEl>
                                              <p:pRg st="5" end="5"/>
                                            </p:txEl>
                                          </p:spTgt>
                                        </p:tgtEl>
                                        <p:attrNameLst>
                                          <p:attrName>style.visibility</p:attrName>
                                        </p:attrNameLst>
                                      </p:cBhvr>
                                      <p:to>
                                        <p:strVal val="visible"/>
                                      </p:to>
                                    </p:set>
                                    <p:anim calcmode="lin" valueType="num">
                                      <p:cBhvr additive="base">
                                        <p:cTn id="37" dur="500" fill="hold"/>
                                        <p:tgtEl>
                                          <p:spTgt spid="66563">
                                            <p:txEl>
                                              <p:pRg st="5" end="5"/>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6563">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6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57200" y="152400"/>
            <a:ext cx="8229600" cy="685800"/>
          </a:xfrm>
        </p:spPr>
        <p:txBody>
          <a:bodyPr/>
          <a:lstStyle/>
          <a:p>
            <a:pPr eaLnBrk="1" hangingPunct="1">
              <a:defRPr/>
            </a:pPr>
            <a:r>
              <a:rPr lang="en-US" sz="3600" b="1" dirty="0" smtClean="0"/>
              <a:t>Start Fluid</a:t>
            </a:r>
          </a:p>
        </p:txBody>
      </p:sp>
      <p:sp>
        <p:nvSpPr>
          <p:cNvPr id="68611" name="Rectangle 3"/>
          <p:cNvSpPr>
            <a:spLocks noGrp="1" noChangeArrowheads="1"/>
          </p:cNvSpPr>
          <p:nvPr>
            <p:ph type="body" idx="1"/>
          </p:nvPr>
        </p:nvSpPr>
        <p:spPr>
          <a:xfrm>
            <a:off x="304800" y="838200"/>
            <a:ext cx="8077200" cy="5638800"/>
          </a:xfrm>
        </p:spPr>
        <p:txBody>
          <a:bodyPr/>
          <a:lstStyle/>
          <a:p>
            <a:pPr eaLnBrk="1" hangingPunct="1">
              <a:lnSpc>
                <a:spcPct val="90000"/>
              </a:lnSpc>
              <a:defRPr/>
            </a:pPr>
            <a:r>
              <a:rPr lang="en-US" b="1" dirty="0" smtClean="0"/>
              <a:t>Start IV fluid at slow rate</a:t>
            </a:r>
          </a:p>
          <a:p>
            <a:pPr eaLnBrk="1" hangingPunct="1">
              <a:lnSpc>
                <a:spcPct val="90000"/>
              </a:lnSpc>
              <a:defRPr/>
            </a:pPr>
            <a:r>
              <a:rPr lang="en-US" b="1" dirty="0" smtClean="0"/>
              <a:t>Secure catheter</a:t>
            </a:r>
          </a:p>
          <a:p>
            <a:pPr lvl="1" eaLnBrk="1" hangingPunct="1">
              <a:lnSpc>
                <a:spcPct val="90000"/>
              </a:lnSpc>
              <a:defRPr/>
            </a:pPr>
            <a:r>
              <a:rPr lang="en-US" b="1" dirty="0" smtClean="0"/>
              <a:t>Transparent dressing over insertion site</a:t>
            </a:r>
          </a:p>
          <a:p>
            <a:pPr lvl="1" eaLnBrk="1" hangingPunct="1">
              <a:lnSpc>
                <a:spcPct val="90000"/>
              </a:lnSpc>
              <a:defRPr/>
            </a:pPr>
            <a:r>
              <a:rPr lang="en-US" b="1" dirty="0" smtClean="0"/>
              <a:t>Tape over hub of catheter</a:t>
            </a:r>
          </a:p>
          <a:p>
            <a:pPr lvl="2" eaLnBrk="1" hangingPunct="1">
              <a:lnSpc>
                <a:spcPct val="90000"/>
              </a:lnSpc>
              <a:defRPr/>
            </a:pPr>
            <a:r>
              <a:rPr lang="en-US" b="1" dirty="0" smtClean="0"/>
              <a:t>No tape near site of insertion</a:t>
            </a:r>
          </a:p>
          <a:p>
            <a:pPr lvl="1" eaLnBrk="1" hangingPunct="1">
              <a:lnSpc>
                <a:spcPct val="90000"/>
              </a:lnSpc>
              <a:defRPr/>
            </a:pPr>
            <a:r>
              <a:rPr lang="en-US" b="1" dirty="0" smtClean="0"/>
              <a:t>Label site with date, time &amp; initials</a:t>
            </a:r>
          </a:p>
          <a:p>
            <a:pPr lvl="1" eaLnBrk="1" hangingPunct="1">
              <a:lnSpc>
                <a:spcPct val="90000"/>
              </a:lnSpc>
              <a:defRPr/>
            </a:pPr>
            <a:r>
              <a:rPr lang="en-US" b="1" dirty="0" smtClean="0"/>
              <a:t>Label tubing with date to be changed</a:t>
            </a:r>
          </a:p>
          <a:p>
            <a:pPr lvl="1" eaLnBrk="1" hangingPunct="1">
              <a:lnSpc>
                <a:spcPct val="90000"/>
              </a:lnSpc>
              <a:defRPr/>
            </a:pPr>
            <a:r>
              <a:rPr lang="en-US" b="1" dirty="0" smtClean="0"/>
              <a:t>Chart</a:t>
            </a:r>
          </a:p>
          <a:p>
            <a:pPr lvl="2" eaLnBrk="1" hangingPunct="1">
              <a:lnSpc>
                <a:spcPct val="90000"/>
              </a:lnSpc>
              <a:defRPr/>
            </a:pPr>
            <a:r>
              <a:rPr lang="en-US" b="1" dirty="0" smtClean="0"/>
              <a:t>Date, time, type &amp; gauge of catheter, dressing type</a:t>
            </a:r>
          </a:p>
          <a:p>
            <a:pPr lvl="2" eaLnBrk="1" hangingPunct="1">
              <a:lnSpc>
                <a:spcPct val="90000"/>
              </a:lnSpc>
              <a:defRPr/>
            </a:pPr>
            <a:r>
              <a:rPr lang="en-US" b="1" dirty="0" smtClean="0"/>
              <a:t>Fluid attached as IV</a:t>
            </a:r>
          </a:p>
          <a:p>
            <a:pPr lvl="2" eaLnBrk="1" hangingPunct="1">
              <a:lnSpc>
                <a:spcPct val="90000"/>
              </a:lnSpc>
              <a:defRPr/>
            </a:pPr>
            <a:r>
              <a:rPr lang="en-US" b="1" dirty="0" smtClean="0"/>
              <a:t>Clients reaction to procedure</a:t>
            </a:r>
          </a:p>
        </p:txBody>
      </p:sp>
      <p:grpSp>
        <p:nvGrpSpPr>
          <p:cNvPr id="19460" name="Group 4"/>
          <p:cNvGrpSpPr>
            <a:grpSpLocks/>
          </p:cNvGrpSpPr>
          <p:nvPr/>
        </p:nvGrpSpPr>
        <p:grpSpPr bwMode="auto">
          <a:xfrm>
            <a:off x="7543800" y="685800"/>
            <a:ext cx="1066800" cy="1143000"/>
            <a:chOff x="4752" y="1728"/>
            <a:chExt cx="672" cy="720"/>
          </a:xfrm>
        </p:grpSpPr>
        <p:sp>
          <p:nvSpPr>
            <p:cNvPr id="19461" name="AutoShape 5"/>
            <p:cNvSpPr>
              <a:spLocks noChangeArrowheads="1"/>
            </p:cNvSpPr>
            <p:nvPr/>
          </p:nvSpPr>
          <p:spPr bwMode="auto">
            <a:xfrm rot="8263780">
              <a:off x="4752" y="1728"/>
              <a:ext cx="432" cy="720"/>
            </a:xfrm>
            <a:custGeom>
              <a:avLst/>
              <a:gdLst>
                <a:gd name="T0" fmla="*/ 0 w 21600"/>
                <a:gd name="T1" fmla="*/ 0 h 21600"/>
                <a:gd name="T2" fmla="*/ 0 w 21600"/>
                <a:gd name="T3" fmla="*/ 1 h 21600"/>
                <a:gd name="T4" fmla="*/ 0 w 21600"/>
                <a:gd name="T5" fmla="*/ 0 h 21600"/>
                <a:gd name="T6" fmla="*/ 0 w 21600"/>
                <a:gd name="T7" fmla="*/ 1 h 21600"/>
                <a:gd name="T8" fmla="*/ 0 w 21600"/>
                <a:gd name="T9" fmla="*/ 0 h 21600"/>
                <a:gd name="T10" fmla="*/ 17694720 60000 65536"/>
                <a:gd name="T11" fmla="*/ 5898240 60000 65536"/>
                <a:gd name="T12" fmla="*/ 5898240 60000 65536"/>
                <a:gd name="T13" fmla="*/ 5898240 60000 65536"/>
                <a:gd name="T14" fmla="*/ 0 60000 65536"/>
                <a:gd name="T15" fmla="*/ 0 w 21600"/>
                <a:gd name="T16" fmla="*/ 8310 h 21600"/>
                <a:gd name="T17" fmla="*/ 6100 w 21600"/>
                <a:gd name="T18" fmla="*/ 21600 h 21600"/>
              </a:gdLst>
              <a:ahLst/>
              <a:cxnLst>
                <a:cxn ang="T10">
                  <a:pos x="T0" y="T1"/>
                </a:cxn>
                <a:cxn ang="T11">
                  <a:pos x="T2" y="T3"/>
                </a:cxn>
                <a:cxn ang="T12">
                  <a:pos x="T4" y="T5"/>
                </a:cxn>
                <a:cxn ang="T13">
                  <a:pos x="T6" y="T7"/>
                </a:cxn>
                <a:cxn ang="T14">
                  <a:pos x="T8" y="T9"/>
                </a:cxn>
              </a:cxnLst>
              <a:rect l="T15" t="T16" r="T17" b="T18"/>
              <a:pathLst>
                <a:path w="21600" h="21600">
                  <a:moveTo>
                    <a:pt x="15662" y="14285"/>
                  </a:moveTo>
                  <a:lnTo>
                    <a:pt x="21600" y="8310"/>
                  </a:lnTo>
                  <a:lnTo>
                    <a:pt x="18630" y="8310"/>
                  </a:lnTo>
                  <a:cubicBezTo>
                    <a:pt x="18630" y="3721"/>
                    <a:pt x="14430" y="0"/>
                    <a:pt x="9250" y="0"/>
                  </a:cubicBezTo>
                  <a:cubicBezTo>
                    <a:pt x="4141" y="0"/>
                    <a:pt x="0" y="3799"/>
                    <a:pt x="0" y="8485"/>
                  </a:cubicBezTo>
                  <a:lnTo>
                    <a:pt x="0" y="21600"/>
                  </a:lnTo>
                  <a:lnTo>
                    <a:pt x="6110" y="21600"/>
                  </a:lnTo>
                  <a:lnTo>
                    <a:pt x="6110" y="8310"/>
                  </a:lnTo>
                  <a:cubicBezTo>
                    <a:pt x="6110" y="6947"/>
                    <a:pt x="7362" y="5842"/>
                    <a:pt x="8907" y="5842"/>
                  </a:cubicBezTo>
                  <a:lnTo>
                    <a:pt x="9725" y="5842"/>
                  </a:lnTo>
                  <a:cubicBezTo>
                    <a:pt x="11269" y="5842"/>
                    <a:pt x="12520" y="6947"/>
                    <a:pt x="12520" y="8310"/>
                  </a:cubicBezTo>
                  <a:lnTo>
                    <a:pt x="9725" y="8310"/>
                  </a:lnTo>
                  <a:close/>
                </a:path>
              </a:pathLst>
            </a:custGeom>
            <a:solidFill>
              <a:srgbClr val="CC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sp>
          <p:nvSpPr>
            <p:cNvPr id="19462" name="AutoShape 6"/>
            <p:cNvSpPr>
              <a:spLocks noChangeArrowheads="1"/>
            </p:cNvSpPr>
            <p:nvPr/>
          </p:nvSpPr>
          <p:spPr bwMode="auto">
            <a:xfrm rot="-3091877">
              <a:off x="4872" y="1800"/>
              <a:ext cx="528" cy="576"/>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60000 65536"/>
                <a:gd name="T13" fmla="*/ 0 60000 65536"/>
                <a:gd name="T14" fmla="*/ 0 60000 65536"/>
                <a:gd name="T15" fmla="*/ 0 60000 65536"/>
                <a:gd name="T16" fmla="*/ 0 60000 65536"/>
                <a:gd name="T17" fmla="*/ 0 60000 65536"/>
                <a:gd name="T18" fmla="*/ 3150 w 21600"/>
                <a:gd name="T19" fmla="*/ 3150 h 21600"/>
                <a:gd name="T20" fmla="*/ 18450 w 21600"/>
                <a:gd name="T21" fmla="*/ 18450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rgbClr val="CC6600"/>
            </a:solidFill>
            <a:ln>
              <a:noFill/>
            </a:ln>
            <a:extLst>
              <a:ext uri="{91240B29-F687-4F45-9708-019B960494DF}">
                <a14:hiddenLine xmlns:a14="http://schemas.microsoft.com/office/drawing/2010/main" w="9525" algn="ctr">
                  <a:solidFill>
                    <a:srgbClr val="000000"/>
                  </a:solidFill>
                  <a:miter lim="800000"/>
                  <a:headEnd/>
                  <a:tailEnd/>
                </a14:hiddenLine>
              </a:ext>
            </a:extLst>
          </p:spPr>
          <p:txBody>
            <a:bodyPr wrap="none" anchor="ct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6" fill="hold" grpId="0" nodeType="clickEffect">
                                  <p:stCondLst>
                                    <p:cond delay="0"/>
                                  </p:stCondLst>
                                  <p:childTnLst>
                                    <p:set>
                                      <p:cBhvr>
                                        <p:cTn id="6" dur="1" fill="hold">
                                          <p:stCondLst>
                                            <p:cond delay="0"/>
                                          </p:stCondLst>
                                        </p:cTn>
                                        <p:tgtEl>
                                          <p:spTgt spid="68611">
                                            <p:txEl>
                                              <p:pRg st="0" end="0"/>
                                            </p:txEl>
                                          </p:spTgt>
                                        </p:tgtEl>
                                        <p:attrNameLst>
                                          <p:attrName>style.visibility</p:attrName>
                                        </p:attrNameLst>
                                      </p:cBhvr>
                                      <p:to>
                                        <p:strVal val="visible"/>
                                      </p:to>
                                    </p:set>
                                    <p:anim calcmode="lin" valueType="num">
                                      <p:cBhvr additive="base">
                                        <p:cTn id="7" dur="500" fill="hold"/>
                                        <p:tgtEl>
                                          <p:spTgt spid="68611">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686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68611">
                                            <p:txEl>
                                              <p:pRg st="1" end="1"/>
                                            </p:txEl>
                                          </p:spTgt>
                                        </p:tgtEl>
                                        <p:attrNameLst>
                                          <p:attrName>style.visibility</p:attrName>
                                        </p:attrNameLst>
                                      </p:cBhvr>
                                      <p:to>
                                        <p:strVal val="visible"/>
                                      </p:to>
                                    </p:set>
                                    <p:anim calcmode="lin" valueType="num">
                                      <p:cBhvr additive="base">
                                        <p:cTn id="13" dur="500" fill="hold"/>
                                        <p:tgtEl>
                                          <p:spTgt spid="68611">
                                            <p:txEl>
                                              <p:pRg st="1" end="1"/>
                                            </p:txEl>
                                          </p:spTgt>
                                        </p:tgtEl>
                                        <p:attrNameLst>
                                          <p:attrName>ppt_x</p:attrName>
                                        </p:attrNameLst>
                                      </p:cBhvr>
                                      <p:tavLst>
                                        <p:tav tm="0">
                                          <p:val>
                                            <p:strVal val="1+#ppt_w/2"/>
                                          </p:val>
                                        </p:tav>
                                        <p:tav tm="100000">
                                          <p:val>
                                            <p:strVal val="#ppt_x"/>
                                          </p:val>
                                        </p:tav>
                                      </p:tavLst>
                                    </p:anim>
                                    <p:anim calcmode="lin" valueType="num">
                                      <p:cBhvr additive="base">
                                        <p:cTn id="14" dur="500" fill="hold"/>
                                        <p:tgtEl>
                                          <p:spTgt spid="68611">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6" fill="hold" grpId="0" nodeType="withEffect">
                                  <p:stCondLst>
                                    <p:cond delay="0"/>
                                  </p:stCondLst>
                                  <p:childTnLst>
                                    <p:set>
                                      <p:cBhvr>
                                        <p:cTn id="16" dur="1" fill="hold">
                                          <p:stCondLst>
                                            <p:cond delay="0"/>
                                          </p:stCondLst>
                                        </p:cTn>
                                        <p:tgtEl>
                                          <p:spTgt spid="68611">
                                            <p:txEl>
                                              <p:pRg st="2" end="2"/>
                                            </p:txEl>
                                          </p:spTgt>
                                        </p:tgtEl>
                                        <p:attrNameLst>
                                          <p:attrName>style.visibility</p:attrName>
                                        </p:attrNameLst>
                                      </p:cBhvr>
                                      <p:to>
                                        <p:strVal val="visible"/>
                                      </p:to>
                                    </p:set>
                                    <p:anim calcmode="lin" valueType="num">
                                      <p:cBhvr additive="base">
                                        <p:cTn id="17" dur="500" fill="hold"/>
                                        <p:tgtEl>
                                          <p:spTgt spid="68611">
                                            <p:txEl>
                                              <p:pRg st="2" end="2"/>
                                            </p:txEl>
                                          </p:spTgt>
                                        </p:tgtEl>
                                        <p:attrNameLst>
                                          <p:attrName>ppt_x</p:attrName>
                                        </p:attrNameLst>
                                      </p:cBhvr>
                                      <p:tavLst>
                                        <p:tav tm="0">
                                          <p:val>
                                            <p:strVal val="1+#ppt_w/2"/>
                                          </p:val>
                                        </p:tav>
                                        <p:tav tm="100000">
                                          <p:val>
                                            <p:strVal val="#ppt_x"/>
                                          </p:val>
                                        </p:tav>
                                      </p:tavLst>
                                    </p:anim>
                                    <p:anim calcmode="lin" valueType="num">
                                      <p:cBhvr additive="base">
                                        <p:cTn id="18" dur="500" fill="hold"/>
                                        <p:tgtEl>
                                          <p:spTgt spid="68611">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6" fill="hold" grpId="0" nodeType="withEffect">
                                  <p:stCondLst>
                                    <p:cond delay="0"/>
                                  </p:stCondLst>
                                  <p:childTnLst>
                                    <p:set>
                                      <p:cBhvr>
                                        <p:cTn id="20" dur="1" fill="hold">
                                          <p:stCondLst>
                                            <p:cond delay="0"/>
                                          </p:stCondLst>
                                        </p:cTn>
                                        <p:tgtEl>
                                          <p:spTgt spid="68611">
                                            <p:txEl>
                                              <p:pRg st="3" end="3"/>
                                            </p:txEl>
                                          </p:spTgt>
                                        </p:tgtEl>
                                        <p:attrNameLst>
                                          <p:attrName>style.visibility</p:attrName>
                                        </p:attrNameLst>
                                      </p:cBhvr>
                                      <p:to>
                                        <p:strVal val="visible"/>
                                      </p:to>
                                    </p:set>
                                    <p:anim calcmode="lin" valueType="num">
                                      <p:cBhvr additive="base">
                                        <p:cTn id="21" dur="500" fill="hold"/>
                                        <p:tgtEl>
                                          <p:spTgt spid="68611">
                                            <p:txEl>
                                              <p:pRg st="3" end="3"/>
                                            </p:txEl>
                                          </p:spTgt>
                                        </p:tgtEl>
                                        <p:attrNameLst>
                                          <p:attrName>ppt_x</p:attrName>
                                        </p:attrNameLst>
                                      </p:cBhvr>
                                      <p:tavLst>
                                        <p:tav tm="0">
                                          <p:val>
                                            <p:strVal val="1+#ppt_w/2"/>
                                          </p:val>
                                        </p:tav>
                                        <p:tav tm="100000">
                                          <p:val>
                                            <p:strVal val="#ppt_x"/>
                                          </p:val>
                                        </p:tav>
                                      </p:tavLst>
                                    </p:anim>
                                    <p:anim calcmode="lin" valueType="num">
                                      <p:cBhvr additive="base">
                                        <p:cTn id="22" dur="500" fill="hold"/>
                                        <p:tgtEl>
                                          <p:spTgt spid="68611">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6" fill="hold" grpId="0" nodeType="withEffect">
                                  <p:stCondLst>
                                    <p:cond delay="0"/>
                                  </p:stCondLst>
                                  <p:childTnLst>
                                    <p:set>
                                      <p:cBhvr>
                                        <p:cTn id="24" dur="1" fill="hold">
                                          <p:stCondLst>
                                            <p:cond delay="0"/>
                                          </p:stCondLst>
                                        </p:cTn>
                                        <p:tgtEl>
                                          <p:spTgt spid="68611">
                                            <p:txEl>
                                              <p:pRg st="4" end="4"/>
                                            </p:txEl>
                                          </p:spTgt>
                                        </p:tgtEl>
                                        <p:attrNameLst>
                                          <p:attrName>style.visibility</p:attrName>
                                        </p:attrNameLst>
                                      </p:cBhvr>
                                      <p:to>
                                        <p:strVal val="visible"/>
                                      </p:to>
                                    </p:set>
                                    <p:anim calcmode="lin" valueType="num">
                                      <p:cBhvr additive="base">
                                        <p:cTn id="25" dur="500" fill="hold"/>
                                        <p:tgtEl>
                                          <p:spTgt spid="68611">
                                            <p:txEl>
                                              <p:pRg st="4" end="4"/>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68611">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6" fill="hold" grpId="0" nodeType="withEffect">
                                  <p:stCondLst>
                                    <p:cond delay="0"/>
                                  </p:stCondLst>
                                  <p:childTnLst>
                                    <p:set>
                                      <p:cBhvr>
                                        <p:cTn id="28" dur="1" fill="hold">
                                          <p:stCondLst>
                                            <p:cond delay="0"/>
                                          </p:stCondLst>
                                        </p:cTn>
                                        <p:tgtEl>
                                          <p:spTgt spid="68611">
                                            <p:txEl>
                                              <p:pRg st="5" end="5"/>
                                            </p:txEl>
                                          </p:spTgt>
                                        </p:tgtEl>
                                        <p:attrNameLst>
                                          <p:attrName>style.visibility</p:attrName>
                                        </p:attrNameLst>
                                      </p:cBhvr>
                                      <p:to>
                                        <p:strVal val="visible"/>
                                      </p:to>
                                    </p:set>
                                    <p:anim calcmode="lin" valueType="num">
                                      <p:cBhvr additive="base">
                                        <p:cTn id="29" dur="500" fill="hold"/>
                                        <p:tgtEl>
                                          <p:spTgt spid="68611">
                                            <p:txEl>
                                              <p:pRg st="5" end="5"/>
                                            </p:txEl>
                                          </p:spTgt>
                                        </p:tgtEl>
                                        <p:attrNameLst>
                                          <p:attrName>ppt_x</p:attrName>
                                        </p:attrNameLst>
                                      </p:cBhvr>
                                      <p:tavLst>
                                        <p:tav tm="0">
                                          <p:val>
                                            <p:strVal val="1+#ppt_w/2"/>
                                          </p:val>
                                        </p:tav>
                                        <p:tav tm="100000">
                                          <p:val>
                                            <p:strVal val="#ppt_x"/>
                                          </p:val>
                                        </p:tav>
                                      </p:tavLst>
                                    </p:anim>
                                    <p:anim calcmode="lin" valueType="num">
                                      <p:cBhvr additive="base">
                                        <p:cTn id="30" dur="500" fill="hold"/>
                                        <p:tgtEl>
                                          <p:spTgt spid="68611">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6" fill="hold" grpId="0" nodeType="withEffect">
                                  <p:stCondLst>
                                    <p:cond delay="0"/>
                                  </p:stCondLst>
                                  <p:childTnLst>
                                    <p:set>
                                      <p:cBhvr>
                                        <p:cTn id="32" dur="1" fill="hold">
                                          <p:stCondLst>
                                            <p:cond delay="0"/>
                                          </p:stCondLst>
                                        </p:cTn>
                                        <p:tgtEl>
                                          <p:spTgt spid="68611">
                                            <p:txEl>
                                              <p:pRg st="6" end="6"/>
                                            </p:txEl>
                                          </p:spTgt>
                                        </p:tgtEl>
                                        <p:attrNameLst>
                                          <p:attrName>style.visibility</p:attrName>
                                        </p:attrNameLst>
                                      </p:cBhvr>
                                      <p:to>
                                        <p:strVal val="visible"/>
                                      </p:to>
                                    </p:set>
                                    <p:anim calcmode="lin" valueType="num">
                                      <p:cBhvr additive="base">
                                        <p:cTn id="33" dur="500" fill="hold"/>
                                        <p:tgtEl>
                                          <p:spTgt spid="68611">
                                            <p:txEl>
                                              <p:pRg st="6" end="6"/>
                                            </p:txEl>
                                          </p:spTgt>
                                        </p:tgtEl>
                                        <p:attrNameLst>
                                          <p:attrName>ppt_x</p:attrName>
                                        </p:attrNameLst>
                                      </p:cBhvr>
                                      <p:tavLst>
                                        <p:tav tm="0">
                                          <p:val>
                                            <p:strVal val="1+#ppt_w/2"/>
                                          </p:val>
                                        </p:tav>
                                        <p:tav tm="100000">
                                          <p:val>
                                            <p:strVal val="#ppt_x"/>
                                          </p:val>
                                        </p:tav>
                                      </p:tavLst>
                                    </p:anim>
                                    <p:anim calcmode="lin" valueType="num">
                                      <p:cBhvr additive="base">
                                        <p:cTn id="34" dur="500" fill="hold"/>
                                        <p:tgtEl>
                                          <p:spTgt spid="68611">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6" fill="hold" grpId="0" nodeType="withEffect">
                                  <p:stCondLst>
                                    <p:cond delay="0"/>
                                  </p:stCondLst>
                                  <p:childTnLst>
                                    <p:set>
                                      <p:cBhvr>
                                        <p:cTn id="36" dur="1" fill="hold">
                                          <p:stCondLst>
                                            <p:cond delay="0"/>
                                          </p:stCondLst>
                                        </p:cTn>
                                        <p:tgtEl>
                                          <p:spTgt spid="68611">
                                            <p:txEl>
                                              <p:pRg st="7" end="7"/>
                                            </p:txEl>
                                          </p:spTgt>
                                        </p:tgtEl>
                                        <p:attrNameLst>
                                          <p:attrName>style.visibility</p:attrName>
                                        </p:attrNameLst>
                                      </p:cBhvr>
                                      <p:to>
                                        <p:strVal val="visible"/>
                                      </p:to>
                                    </p:set>
                                    <p:anim calcmode="lin" valueType="num">
                                      <p:cBhvr additive="base">
                                        <p:cTn id="37" dur="500" fill="hold"/>
                                        <p:tgtEl>
                                          <p:spTgt spid="68611">
                                            <p:txEl>
                                              <p:pRg st="7" end="7"/>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68611">
                                            <p:txEl>
                                              <p:pRg st="7" end="7"/>
                                            </p:txEl>
                                          </p:spTgt>
                                        </p:tgtEl>
                                        <p:attrNameLst>
                                          <p:attrName>ppt_y</p:attrName>
                                        </p:attrNameLst>
                                      </p:cBhvr>
                                      <p:tavLst>
                                        <p:tav tm="0">
                                          <p:val>
                                            <p:strVal val="1+#ppt_h/2"/>
                                          </p:val>
                                        </p:tav>
                                        <p:tav tm="100000">
                                          <p:val>
                                            <p:strVal val="#ppt_y"/>
                                          </p:val>
                                        </p:tav>
                                      </p:tavLst>
                                    </p:anim>
                                  </p:childTnLst>
                                </p:cTn>
                              </p:par>
                              <p:par>
                                <p:cTn id="39" presetID="2" presetClass="entr" presetSubtype="6" fill="hold" grpId="0" nodeType="withEffect">
                                  <p:stCondLst>
                                    <p:cond delay="0"/>
                                  </p:stCondLst>
                                  <p:childTnLst>
                                    <p:set>
                                      <p:cBhvr>
                                        <p:cTn id="40" dur="1" fill="hold">
                                          <p:stCondLst>
                                            <p:cond delay="0"/>
                                          </p:stCondLst>
                                        </p:cTn>
                                        <p:tgtEl>
                                          <p:spTgt spid="68611">
                                            <p:txEl>
                                              <p:pRg st="8" end="8"/>
                                            </p:txEl>
                                          </p:spTgt>
                                        </p:tgtEl>
                                        <p:attrNameLst>
                                          <p:attrName>style.visibility</p:attrName>
                                        </p:attrNameLst>
                                      </p:cBhvr>
                                      <p:to>
                                        <p:strVal val="visible"/>
                                      </p:to>
                                    </p:set>
                                    <p:anim calcmode="lin" valueType="num">
                                      <p:cBhvr additive="base">
                                        <p:cTn id="41" dur="500" fill="hold"/>
                                        <p:tgtEl>
                                          <p:spTgt spid="68611">
                                            <p:txEl>
                                              <p:pRg st="8" end="8"/>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68611">
                                            <p:txEl>
                                              <p:pRg st="8" end="8"/>
                                            </p:txEl>
                                          </p:spTgt>
                                        </p:tgtEl>
                                        <p:attrNameLst>
                                          <p:attrName>ppt_y</p:attrName>
                                        </p:attrNameLst>
                                      </p:cBhvr>
                                      <p:tavLst>
                                        <p:tav tm="0">
                                          <p:val>
                                            <p:strVal val="1+#ppt_h/2"/>
                                          </p:val>
                                        </p:tav>
                                        <p:tav tm="100000">
                                          <p:val>
                                            <p:strVal val="#ppt_y"/>
                                          </p:val>
                                        </p:tav>
                                      </p:tavLst>
                                    </p:anim>
                                  </p:childTnLst>
                                </p:cTn>
                              </p:par>
                              <p:par>
                                <p:cTn id="43" presetID="2" presetClass="entr" presetSubtype="6" fill="hold" grpId="0" nodeType="withEffect">
                                  <p:stCondLst>
                                    <p:cond delay="0"/>
                                  </p:stCondLst>
                                  <p:childTnLst>
                                    <p:set>
                                      <p:cBhvr>
                                        <p:cTn id="44" dur="1" fill="hold">
                                          <p:stCondLst>
                                            <p:cond delay="0"/>
                                          </p:stCondLst>
                                        </p:cTn>
                                        <p:tgtEl>
                                          <p:spTgt spid="68611">
                                            <p:txEl>
                                              <p:pRg st="9" end="9"/>
                                            </p:txEl>
                                          </p:spTgt>
                                        </p:tgtEl>
                                        <p:attrNameLst>
                                          <p:attrName>style.visibility</p:attrName>
                                        </p:attrNameLst>
                                      </p:cBhvr>
                                      <p:to>
                                        <p:strVal val="visible"/>
                                      </p:to>
                                    </p:set>
                                    <p:anim calcmode="lin" valueType="num">
                                      <p:cBhvr additive="base">
                                        <p:cTn id="45" dur="500" fill="hold"/>
                                        <p:tgtEl>
                                          <p:spTgt spid="68611">
                                            <p:txEl>
                                              <p:pRg st="9" end="9"/>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68611">
                                            <p:txEl>
                                              <p:pRg st="9" end="9"/>
                                            </p:txEl>
                                          </p:spTgt>
                                        </p:tgtEl>
                                        <p:attrNameLst>
                                          <p:attrName>ppt_y</p:attrName>
                                        </p:attrNameLst>
                                      </p:cBhvr>
                                      <p:tavLst>
                                        <p:tav tm="0">
                                          <p:val>
                                            <p:strVal val="1+#ppt_h/2"/>
                                          </p:val>
                                        </p:tav>
                                        <p:tav tm="100000">
                                          <p:val>
                                            <p:strVal val="#ppt_y"/>
                                          </p:val>
                                        </p:tav>
                                      </p:tavLst>
                                    </p:anim>
                                  </p:childTnLst>
                                </p:cTn>
                              </p:par>
                              <p:par>
                                <p:cTn id="47" presetID="2" presetClass="entr" presetSubtype="6" fill="hold" grpId="0" nodeType="withEffect">
                                  <p:stCondLst>
                                    <p:cond delay="0"/>
                                  </p:stCondLst>
                                  <p:childTnLst>
                                    <p:set>
                                      <p:cBhvr>
                                        <p:cTn id="48" dur="1" fill="hold">
                                          <p:stCondLst>
                                            <p:cond delay="0"/>
                                          </p:stCondLst>
                                        </p:cTn>
                                        <p:tgtEl>
                                          <p:spTgt spid="68611">
                                            <p:txEl>
                                              <p:pRg st="10" end="10"/>
                                            </p:txEl>
                                          </p:spTgt>
                                        </p:tgtEl>
                                        <p:attrNameLst>
                                          <p:attrName>style.visibility</p:attrName>
                                        </p:attrNameLst>
                                      </p:cBhvr>
                                      <p:to>
                                        <p:strVal val="visible"/>
                                      </p:to>
                                    </p:set>
                                    <p:anim calcmode="lin" valueType="num">
                                      <p:cBhvr additive="base">
                                        <p:cTn id="49" dur="500" fill="hold"/>
                                        <p:tgtEl>
                                          <p:spTgt spid="68611">
                                            <p:txEl>
                                              <p:pRg st="10" end="10"/>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68611">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2"/>
          <p:cNvSpPr>
            <a:spLocks noGrp="1" noChangeArrowheads="1"/>
          </p:cNvSpPr>
          <p:nvPr>
            <p:ph type="title"/>
          </p:nvPr>
        </p:nvSpPr>
        <p:spPr>
          <a:xfrm>
            <a:off x="0" y="228600"/>
            <a:ext cx="8229600" cy="685800"/>
          </a:xfrm>
        </p:spPr>
        <p:txBody>
          <a:bodyPr/>
          <a:lstStyle/>
          <a:p>
            <a:pPr eaLnBrk="1" hangingPunct="1">
              <a:defRPr/>
            </a:pPr>
            <a:r>
              <a:rPr lang="en-US" sz="3600" b="1" dirty="0" smtClean="0"/>
              <a:t>IV Flow Rate</a:t>
            </a:r>
          </a:p>
        </p:txBody>
      </p:sp>
      <p:sp>
        <p:nvSpPr>
          <p:cNvPr id="70659" name="Rectangle 3"/>
          <p:cNvSpPr>
            <a:spLocks noGrp="1" noChangeArrowheads="1"/>
          </p:cNvSpPr>
          <p:nvPr>
            <p:ph type="body" sz="half" idx="1"/>
          </p:nvPr>
        </p:nvSpPr>
        <p:spPr>
          <a:xfrm>
            <a:off x="228600" y="1066800"/>
            <a:ext cx="8534400" cy="5486400"/>
          </a:xfrm>
        </p:spPr>
        <p:txBody>
          <a:bodyPr/>
          <a:lstStyle/>
          <a:p>
            <a:pPr eaLnBrk="1" hangingPunct="1">
              <a:lnSpc>
                <a:spcPct val="90000"/>
              </a:lnSpc>
              <a:defRPr/>
            </a:pPr>
            <a:r>
              <a:rPr lang="en-US" b="1" smtClean="0"/>
              <a:t>Nurse responsible for flow rate maintenance</a:t>
            </a:r>
          </a:p>
          <a:p>
            <a:pPr lvl="1" eaLnBrk="1" hangingPunct="1">
              <a:lnSpc>
                <a:spcPct val="90000"/>
              </a:lnSpc>
              <a:defRPr/>
            </a:pPr>
            <a:r>
              <a:rPr lang="en-US" b="1" smtClean="0"/>
              <a:t>Can result in fluid overload leading to cardiovascular, renal or neurological impairment</a:t>
            </a:r>
          </a:p>
          <a:p>
            <a:pPr eaLnBrk="1" hangingPunct="1">
              <a:lnSpc>
                <a:spcPct val="90000"/>
              </a:lnSpc>
              <a:defRPr/>
            </a:pPr>
            <a:r>
              <a:rPr lang="en-US" b="1" smtClean="0"/>
              <a:t>Controlled by roller clamp, controller device or IV pump, &amp; affected by client position</a:t>
            </a:r>
          </a:p>
          <a:p>
            <a:pPr eaLnBrk="1" hangingPunct="1">
              <a:lnSpc>
                <a:spcPct val="90000"/>
              </a:lnSpc>
              <a:defRPr/>
            </a:pPr>
            <a:r>
              <a:rPr lang="en-US" b="1" smtClean="0"/>
              <a:t>Controller device &amp; roller clamp work with gravity (must be 36 inches above site)</a:t>
            </a:r>
          </a:p>
        </p:txBody>
      </p:sp>
      <p:pic>
        <p:nvPicPr>
          <p:cNvPr id="20484" name="Picture 4" descr="j0233206"/>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848600" y="0"/>
            <a:ext cx="1006475" cy="2052638"/>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0659">
                                            <p:txEl>
                                              <p:pRg st="0" end="0"/>
                                            </p:txEl>
                                          </p:spTgt>
                                        </p:tgtEl>
                                        <p:attrNameLst>
                                          <p:attrName>style.visibility</p:attrName>
                                        </p:attrNameLst>
                                      </p:cBhvr>
                                      <p:to>
                                        <p:strVal val="visible"/>
                                      </p:to>
                                    </p:set>
                                    <p:anim calcmode="lin" valueType="num">
                                      <p:cBhvr additive="base">
                                        <p:cTn id="7" dur="500" fill="hold"/>
                                        <p:tgtEl>
                                          <p:spTgt spid="7065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7065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70659">
                                            <p:txEl>
                                              <p:pRg st="1" end="1"/>
                                            </p:txEl>
                                          </p:spTgt>
                                        </p:tgtEl>
                                        <p:attrNameLst>
                                          <p:attrName>style.visibility</p:attrName>
                                        </p:attrNameLst>
                                      </p:cBhvr>
                                      <p:to>
                                        <p:strVal val="visible"/>
                                      </p:to>
                                    </p:set>
                                    <p:anim calcmode="lin" valueType="num">
                                      <p:cBhvr additive="base">
                                        <p:cTn id="11" dur="500" fill="hold"/>
                                        <p:tgtEl>
                                          <p:spTgt spid="70659">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065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70659">
                                            <p:txEl>
                                              <p:pRg st="2" end="2"/>
                                            </p:txEl>
                                          </p:spTgt>
                                        </p:tgtEl>
                                        <p:attrNameLst>
                                          <p:attrName>style.visibility</p:attrName>
                                        </p:attrNameLst>
                                      </p:cBhvr>
                                      <p:to>
                                        <p:strVal val="visible"/>
                                      </p:to>
                                    </p:set>
                                    <p:anim calcmode="lin" valueType="num">
                                      <p:cBhvr additive="base">
                                        <p:cTn id="17" dur="500" fill="hold"/>
                                        <p:tgtEl>
                                          <p:spTgt spid="70659">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7065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70659">
                                            <p:txEl>
                                              <p:pRg st="3" end="3"/>
                                            </p:txEl>
                                          </p:spTgt>
                                        </p:tgtEl>
                                        <p:attrNameLst>
                                          <p:attrName>style.visibility</p:attrName>
                                        </p:attrNameLst>
                                      </p:cBhvr>
                                      <p:to>
                                        <p:strVal val="visible"/>
                                      </p:to>
                                    </p:set>
                                    <p:anim calcmode="lin" valueType="num">
                                      <p:cBhvr additive="base">
                                        <p:cTn id="21" dur="500" fill="hold"/>
                                        <p:tgtEl>
                                          <p:spTgt spid="70659">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7065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065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381000"/>
            <a:ext cx="8229600" cy="914400"/>
          </a:xfrm>
        </p:spPr>
        <p:txBody>
          <a:bodyPr/>
          <a:lstStyle/>
          <a:p>
            <a:pPr eaLnBrk="1" hangingPunct="1">
              <a:defRPr/>
            </a:pPr>
            <a:r>
              <a:rPr lang="en-US" sz="3200" b="1" smtClean="0"/>
              <a:t>IV Administration</a:t>
            </a:r>
          </a:p>
        </p:txBody>
      </p:sp>
      <p:sp>
        <p:nvSpPr>
          <p:cNvPr id="7171" name="Rectangle 3"/>
          <p:cNvSpPr>
            <a:spLocks noGrp="1" noChangeArrowheads="1"/>
          </p:cNvSpPr>
          <p:nvPr>
            <p:ph type="body" idx="1"/>
          </p:nvPr>
        </p:nvSpPr>
        <p:spPr>
          <a:xfrm>
            <a:off x="304800" y="1524000"/>
            <a:ext cx="8382000" cy="4572000"/>
          </a:xfrm>
        </p:spPr>
        <p:txBody>
          <a:bodyPr/>
          <a:lstStyle/>
          <a:p>
            <a:pPr eaLnBrk="1" hangingPunct="1">
              <a:defRPr/>
            </a:pPr>
            <a:r>
              <a:rPr lang="en-US" sz="2800" dirty="0" smtClean="0"/>
              <a:t>Administer into circulatory system</a:t>
            </a:r>
          </a:p>
          <a:p>
            <a:pPr eaLnBrk="1" hangingPunct="1">
              <a:defRPr/>
            </a:pPr>
            <a:r>
              <a:rPr lang="en-US" sz="2800" dirty="0" smtClean="0"/>
              <a:t>Large volume infusions: 250mL to 1000 </a:t>
            </a:r>
            <a:r>
              <a:rPr lang="en-US" sz="2800" dirty="0" err="1" smtClean="0"/>
              <a:t>mL</a:t>
            </a:r>
            <a:endParaRPr lang="en-US" sz="2800" dirty="0" smtClean="0"/>
          </a:p>
          <a:p>
            <a:pPr eaLnBrk="1" hangingPunct="1">
              <a:defRPr/>
            </a:pPr>
            <a:r>
              <a:rPr lang="en-US" sz="2800" dirty="0" smtClean="0"/>
              <a:t>Bolus injection: IV push</a:t>
            </a:r>
          </a:p>
          <a:p>
            <a:pPr eaLnBrk="1" hangingPunct="1">
              <a:defRPr/>
            </a:pPr>
            <a:r>
              <a:rPr lang="en-US" sz="2800" dirty="0" smtClean="0"/>
              <a:t>Volume-controlled infusions: 50 </a:t>
            </a:r>
            <a:r>
              <a:rPr lang="en-US" sz="2800" dirty="0" err="1" smtClean="0"/>
              <a:t>mL</a:t>
            </a:r>
            <a:r>
              <a:rPr lang="en-US" sz="2800" dirty="0" smtClean="0"/>
              <a:t> to 250 </a:t>
            </a:r>
            <a:r>
              <a:rPr lang="en-US" sz="2800" dirty="0" err="1" smtClean="0"/>
              <a:t>mL</a:t>
            </a:r>
            <a:endParaRPr lang="en-US" sz="2800" dirty="0" smtClean="0"/>
          </a:p>
          <a:p>
            <a:pPr lvl="1" eaLnBrk="1" hangingPunct="1">
              <a:defRPr/>
            </a:pPr>
            <a:r>
              <a:rPr lang="en-US" sz="2400" dirty="0" smtClean="0"/>
              <a:t>Piggyback</a:t>
            </a:r>
          </a:p>
          <a:p>
            <a:pPr lvl="1" eaLnBrk="1" hangingPunct="1">
              <a:defRPr/>
            </a:pPr>
            <a:r>
              <a:rPr lang="en-US" sz="2400" dirty="0" smtClean="0"/>
              <a:t>Tandem</a:t>
            </a:r>
          </a:p>
          <a:p>
            <a:pPr lvl="1" eaLnBrk="1" hangingPunct="1">
              <a:defRPr/>
            </a:pPr>
            <a:r>
              <a:rPr lang="en-US" sz="2400" dirty="0" smtClean="0"/>
              <a:t>Volume-control set</a:t>
            </a:r>
          </a:p>
          <a:p>
            <a:pPr lvl="1" eaLnBrk="1" hangingPunct="1">
              <a:defRPr/>
            </a:pPr>
            <a:r>
              <a:rPr lang="en-US" sz="2400" dirty="0" smtClean="0"/>
              <a:t>Mini-infuser </a:t>
            </a:r>
            <a:r>
              <a:rPr lang="en-US" sz="2400" dirty="0" smtClean="0"/>
              <a:t>pump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ox(in)">
                                      <p:cBhvr>
                                        <p:cTn id="7" dur="5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box(in)">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box(in)">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box(in)">
                                      <p:cBhvr>
                                        <p:cTn id="22" dur="500"/>
                                        <p:tgtEl>
                                          <p:spTgt spid="71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box(in)">
                                      <p:cBhvr>
                                        <p:cTn id="27" dur="500"/>
                                        <p:tgtEl>
                                          <p:spTgt spid="7171">
                                            <p:txEl>
                                              <p:pRg st="3" end="3"/>
                                            </p:txEl>
                                          </p:spTgt>
                                        </p:tgtEl>
                                      </p:cBhvr>
                                    </p:animEffect>
                                  </p:childTnLst>
                                </p:cTn>
                              </p:par>
                              <p:par>
                                <p:cTn id="28" presetID="4" presetClass="entr" presetSubtype="16" fill="hold" grpId="0" nodeType="withEffect">
                                  <p:stCondLst>
                                    <p:cond delay="0"/>
                                  </p:stCondLst>
                                  <p:childTnLst>
                                    <p:set>
                                      <p:cBhvr>
                                        <p:cTn id="29" dur="1" fill="hold">
                                          <p:stCondLst>
                                            <p:cond delay="0"/>
                                          </p:stCondLst>
                                        </p:cTn>
                                        <p:tgtEl>
                                          <p:spTgt spid="7171">
                                            <p:txEl>
                                              <p:pRg st="4" end="4"/>
                                            </p:txEl>
                                          </p:spTgt>
                                        </p:tgtEl>
                                        <p:attrNameLst>
                                          <p:attrName>style.visibility</p:attrName>
                                        </p:attrNameLst>
                                      </p:cBhvr>
                                      <p:to>
                                        <p:strVal val="visible"/>
                                      </p:to>
                                    </p:set>
                                    <p:animEffect transition="in" filter="box(in)">
                                      <p:cBhvr>
                                        <p:cTn id="30" dur="500"/>
                                        <p:tgtEl>
                                          <p:spTgt spid="7171">
                                            <p:txEl>
                                              <p:pRg st="4" end="4"/>
                                            </p:txEl>
                                          </p:spTgt>
                                        </p:tgtEl>
                                      </p:cBhvr>
                                    </p:animEffect>
                                  </p:childTnLst>
                                </p:cTn>
                              </p:par>
                              <p:par>
                                <p:cTn id="31" presetID="4" presetClass="entr" presetSubtype="16" fill="hold" grpId="0" nodeType="withEffect">
                                  <p:stCondLst>
                                    <p:cond delay="0"/>
                                  </p:stCondLst>
                                  <p:childTnLst>
                                    <p:set>
                                      <p:cBhvr>
                                        <p:cTn id="32" dur="1" fill="hold">
                                          <p:stCondLst>
                                            <p:cond delay="0"/>
                                          </p:stCondLst>
                                        </p:cTn>
                                        <p:tgtEl>
                                          <p:spTgt spid="7171">
                                            <p:txEl>
                                              <p:pRg st="5" end="5"/>
                                            </p:txEl>
                                          </p:spTgt>
                                        </p:tgtEl>
                                        <p:attrNameLst>
                                          <p:attrName>style.visibility</p:attrName>
                                        </p:attrNameLst>
                                      </p:cBhvr>
                                      <p:to>
                                        <p:strVal val="visible"/>
                                      </p:to>
                                    </p:set>
                                    <p:animEffect transition="in" filter="box(in)">
                                      <p:cBhvr>
                                        <p:cTn id="33" dur="500"/>
                                        <p:tgtEl>
                                          <p:spTgt spid="7171">
                                            <p:txEl>
                                              <p:pRg st="5" end="5"/>
                                            </p:txEl>
                                          </p:spTgt>
                                        </p:tgtEl>
                                      </p:cBhvr>
                                    </p:animEffect>
                                  </p:childTnLst>
                                </p:cTn>
                              </p:par>
                              <p:par>
                                <p:cTn id="34" presetID="4" presetClass="entr" presetSubtype="16" fill="hold" grpId="0" nodeType="withEffect">
                                  <p:stCondLst>
                                    <p:cond delay="0"/>
                                  </p:stCondLst>
                                  <p:childTnLst>
                                    <p:set>
                                      <p:cBhvr>
                                        <p:cTn id="35" dur="1" fill="hold">
                                          <p:stCondLst>
                                            <p:cond delay="0"/>
                                          </p:stCondLst>
                                        </p:cTn>
                                        <p:tgtEl>
                                          <p:spTgt spid="7171">
                                            <p:txEl>
                                              <p:pRg st="6" end="6"/>
                                            </p:txEl>
                                          </p:spTgt>
                                        </p:tgtEl>
                                        <p:attrNameLst>
                                          <p:attrName>style.visibility</p:attrName>
                                        </p:attrNameLst>
                                      </p:cBhvr>
                                      <p:to>
                                        <p:strVal val="visible"/>
                                      </p:to>
                                    </p:set>
                                    <p:animEffect transition="in" filter="box(in)">
                                      <p:cBhvr>
                                        <p:cTn id="36" dur="500"/>
                                        <p:tgtEl>
                                          <p:spTgt spid="7171">
                                            <p:txEl>
                                              <p:pRg st="6" end="6"/>
                                            </p:txEl>
                                          </p:spTgt>
                                        </p:tgtEl>
                                      </p:cBhvr>
                                    </p:animEffect>
                                  </p:childTnLst>
                                </p:cTn>
                              </p:par>
                              <p:par>
                                <p:cTn id="37" presetID="4" presetClass="entr" presetSubtype="16" fill="hold" grpId="0" nodeType="withEffect">
                                  <p:stCondLst>
                                    <p:cond delay="0"/>
                                  </p:stCondLst>
                                  <p:childTnLst>
                                    <p:set>
                                      <p:cBhvr>
                                        <p:cTn id="38" dur="1" fill="hold">
                                          <p:stCondLst>
                                            <p:cond delay="0"/>
                                          </p:stCondLst>
                                        </p:cTn>
                                        <p:tgtEl>
                                          <p:spTgt spid="7171">
                                            <p:txEl>
                                              <p:pRg st="7" end="7"/>
                                            </p:txEl>
                                          </p:spTgt>
                                        </p:tgtEl>
                                        <p:attrNameLst>
                                          <p:attrName>style.visibility</p:attrName>
                                        </p:attrNameLst>
                                      </p:cBhvr>
                                      <p:to>
                                        <p:strVal val="visible"/>
                                      </p:to>
                                    </p:set>
                                    <p:animEffect transition="in" filter="box(in)">
                                      <p:cBhvr>
                                        <p:cTn id="39" dur="500"/>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ChangeArrowheads="1"/>
          </p:cNvSpPr>
          <p:nvPr>
            <p:ph type="title"/>
          </p:nvPr>
        </p:nvSpPr>
        <p:spPr>
          <a:xfrm>
            <a:off x="457200" y="381000"/>
            <a:ext cx="8229600" cy="533400"/>
          </a:xfrm>
        </p:spPr>
        <p:txBody>
          <a:bodyPr/>
          <a:lstStyle/>
          <a:p>
            <a:pPr eaLnBrk="1" hangingPunct="1">
              <a:defRPr/>
            </a:pPr>
            <a:r>
              <a:rPr lang="en-US" sz="3600" b="1" smtClean="0"/>
              <a:t>Controller Device &amp; Roller Clamp</a:t>
            </a:r>
          </a:p>
        </p:txBody>
      </p:sp>
      <p:sp>
        <p:nvSpPr>
          <p:cNvPr id="72707" name="Rectangle 3"/>
          <p:cNvSpPr>
            <a:spLocks noGrp="1" noChangeArrowheads="1"/>
          </p:cNvSpPr>
          <p:nvPr>
            <p:ph type="body" sz="half" idx="1"/>
          </p:nvPr>
        </p:nvSpPr>
        <p:spPr>
          <a:xfrm>
            <a:off x="457200" y="1447800"/>
            <a:ext cx="8067675" cy="4419600"/>
          </a:xfrm>
        </p:spPr>
        <p:txBody>
          <a:bodyPr/>
          <a:lstStyle/>
          <a:p>
            <a:pPr eaLnBrk="1" hangingPunct="1">
              <a:lnSpc>
                <a:spcPct val="90000"/>
              </a:lnSpc>
              <a:defRPr/>
            </a:pPr>
            <a:r>
              <a:rPr lang="en-US" b="1" dirty="0" smtClean="0"/>
              <a:t>Determine hourly rate</a:t>
            </a:r>
          </a:p>
          <a:p>
            <a:pPr eaLnBrk="1" hangingPunct="1">
              <a:lnSpc>
                <a:spcPct val="90000"/>
              </a:lnSpc>
              <a:defRPr/>
            </a:pPr>
            <a:r>
              <a:rPr lang="en-US" b="1" dirty="0" smtClean="0"/>
              <a:t>Determine drops/minute rate</a:t>
            </a:r>
          </a:p>
          <a:p>
            <a:pPr eaLnBrk="1" hangingPunct="1">
              <a:lnSpc>
                <a:spcPct val="90000"/>
              </a:lnSpc>
              <a:defRPr/>
            </a:pPr>
            <a:r>
              <a:rPr lang="en-US" b="1" dirty="0" smtClean="0"/>
              <a:t>Set rate by counting drips per 15 seconds &amp; multiply by 4 to get drops per minute</a:t>
            </a:r>
          </a:p>
          <a:p>
            <a:pPr eaLnBrk="1" hangingPunct="1">
              <a:lnSpc>
                <a:spcPct val="90000"/>
              </a:lnSpc>
              <a:defRPr/>
            </a:pPr>
            <a:r>
              <a:rPr lang="en-US" b="1" dirty="0" smtClean="0"/>
              <a:t>Mark time in hours on IV bag tape help keep the rate  accurate</a:t>
            </a:r>
          </a:p>
          <a:p>
            <a:pPr eaLnBrk="1" hangingPunct="1">
              <a:lnSpc>
                <a:spcPct val="90000"/>
              </a:lnSpc>
              <a:defRPr/>
            </a:pPr>
            <a:r>
              <a:rPr lang="en-US" b="1" dirty="0" smtClean="0"/>
              <a:t>Readjust rate as needed</a:t>
            </a:r>
          </a:p>
        </p:txBody>
      </p:sp>
      <p:pic>
        <p:nvPicPr>
          <p:cNvPr id="21508" name="Picture 4" descr="MCj03378380000[1]"/>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467600" y="4953000"/>
            <a:ext cx="1497013" cy="1684338"/>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72707">
                                            <p:txEl>
                                              <p:pRg st="0" end="0"/>
                                            </p:txEl>
                                          </p:spTgt>
                                        </p:tgtEl>
                                        <p:attrNameLst>
                                          <p:attrName>style.visibility</p:attrName>
                                        </p:attrNameLst>
                                      </p:cBhvr>
                                      <p:to>
                                        <p:strVal val="visible"/>
                                      </p:to>
                                    </p:set>
                                    <p:animScale>
                                      <p:cBhvr>
                                        <p:cTn id="7" dur="1000" decel="50000" fill="hold">
                                          <p:stCondLst>
                                            <p:cond delay="0"/>
                                          </p:stCondLst>
                                        </p:cTn>
                                        <p:tgtEl>
                                          <p:spTgt spid="72707">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72707">
                                            <p:txEl>
                                              <p:pRg st="0" end="0"/>
                                            </p:txEl>
                                          </p:spTgt>
                                        </p:tgtEl>
                                        <p:attrNameLst>
                                          <p:attrName>ppt_x</p:attrName>
                                          <p:attrName>ppt_y</p:attrName>
                                        </p:attrNameLst>
                                      </p:cBhvr>
                                    </p:animMotion>
                                    <p:animEffect transition="in" filter="fade">
                                      <p:cBhvr>
                                        <p:cTn id="9" dur="1000"/>
                                        <p:tgtEl>
                                          <p:spTgt spid="72707">
                                            <p:txEl>
                                              <p:pRg st="0" end="0"/>
                                            </p:txEl>
                                          </p:spTgt>
                                        </p:tgtEl>
                                      </p:cBhvr>
                                    </p:animEffect>
                                  </p:childTnLst>
                                </p:cTn>
                              </p:par>
                              <p:par>
                                <p:cTn id="10" presetID="52" presetClass="entr" presetSubtype="0" fill="hold" grpId="0" nodeType="withEffect">
                                  <p:stCondLst>
                                    <p:cond delay="0"/>
                                  </p:stCondLst>
                                  <p:childTnLst>
                                    <p:set>
                                      <p:cBhvr>
                                        <p:cTn id="11" dur="1" fill="hold">
                                          <p:stCondLst>
                                            <p:cond delay="0"/>
                                          </p:stCondLst>
                                        </p:cTn>
                                        <p:tgtEl>
                                          <p:spTgt spid="72707">
                                            <p:txEl>
                                              <p:pRg st="1" end="1"/>
                                            </p:txEl>
                                          </p:spTgt>
                                        </p:tgtEl>
                                        <p:attrNameLst>
                                          <p:attrName>style.visibility</p:attrName>
                                        </p:attrNameLst>
                                      </p:cBhvr>
                                      <p:to>
                                        <p:strVal val="visible"/>
                                      </p:to>
                                    </p:set>
                                    <p:animScale>
                                      <p:cBhvr>
                                        <p:cTn id="12" dur="1000" decel="50000" fill="hold">
                                          <p:stCondLst>
                                            <p:cond delay="0"/>
                                          </p:stCondLst>
                                        </p:cTn>
                                        <p:tgtEl>
                                          <p:spTgt spid="72707">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72707">
                                            <p:txEl>
                                              <p:pRg st="1" end="1"/>
                                            </p:txEl>
                                          </p:spTgt>
                                        </p:tgtEl>
                                        <p:attrNameLst>
                                          <p:attrName>ppt_x</p:attrName>
                                          <p:attrName>ppt_y</p:attrName>
                                        </p:attrNameLst>
                                      </p:cBhvr>
                                    </p:animMotion>
                                    <p:animEffect transition="in" filter="fade">
                                      <p:cBhvr>
                                        <p:cTn id="14" dur="1000"/>
                                        <p:tgtEl>
                                          <p:spTgt spid="72707">
                                            <p:txEl>
                                              <p:pRg st="1" end="1"/>
                                            </p:txEl>
                                          </p:spTgt>
                                        </p:tgtEl>
                                      </p:cBhvr>
                                    </p:animEffect>
                                  </p:childTnLst>
                                </p:cTn>
                              </p:par>
                              <p:par>
                                <p:cTn id="15" presetID="52" presetClass="entr" presetSubtype="0" fill="hold" grpId="0" nodeType="withEffect">
                                  <p:stCondLst>
                                    <p:cond delay="0"/>
                                  </p:stCondLst>
                                  <p:childTnLst>
                                    <p:set>
                                      <p:cBhvr>
                                        <p:cTn id="16" dur="1" fill="hold">
                                          <p:stCondLst>
                                            <p:cond delay="0"/>
                                          </p:stCondLst>
                                        </p:cTn>
                                        <p:tgtEl>
                                          <p:spTgt spid="72707">
                                            <p:txEl>
                                              <p:pRg st="2" end="2"/>
                                            </p:txEl>
                                          </p:spTgt>
                                        </p:tgtEl>
                                        <p:attrNameLst>
                                          <p:attrName>style.visibility</p:attrName>
                                        </p:attrNameLst>
                                      </p:cBhvr>
                                      <p:to>
                                        <p:strVal val="visible"/>
                                      </p:to>
                                    </p:set>
                                    <p:animScale>
                                      <p:cBhvr>
                                        <p:cTn id="17" dur="1000" decel="50000" fill="hold">
                                          <p:stCondLst>
                                            <p:cond delay="0"/>
                                          </p:stCondLst>
                                        </p:cTn>
                                        <p:tgtEl>
                                          <p:spTgt spid="72707">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8" dur="1000" decel="50000" fill="hold">
                                          <p:stCondLst>
                                            <p:cond delay="0"/>
                                          </p:stCondLst>
                                        </p:cTn>
                                        <p:tgtEl>
                                          <p:spTgt spid="72707">
                                            <p:txEl>
                                              <p:pRg st="2" end="2"/>
                                            </p:txEl>
                                          </p:spTgt>
                                        </p:tgtEl>
                                        <p:attrNameLst>
                                          <p:attrName>ppt_x</p:attrName>
                                          <p:attrName>ppt_y</p:attrName>
                                        </p:attrNameLst>
                                      </p:cBhvr>
                                    </p:animMotion>
                                    <p:animEffect transition="in" filter="fade">
                                      <p:cBhvr>
                                        <p:cTn id="19" dur="1000"/>
                                        <p:tgtEl>
                                          <p:spTgt spid="72707">
                                            <p:txEl>
                                              <p:pRg st="2" end="2"/>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52" presetClass="entr" presetSubtype="0" fill="hold" grpId="0" nodeType="clickEffect">
                                  <p:stCondLst>
                                    <p:cond delay="0"/>
                                  </p:stCondLst>
                                  <p:childTnLst>
                                    <p:set>
                                      <p:cBhvr>
                                        <p:cTn id="23" dur="1" fill="hold">
                                          <p:stCondLst>
                                            <p:cond delay="0"/>
                                          </p:stCondLst>
                                        </p:cTn>
                                        <p:tgtEl>
                                          <p:spTgt spid="72707">
                                            <p:txEl>
                                              <p:pRg st="3" end="3"/>
                                            </p:txEl>
                                          </p:spTgt>
                                        </p:tgtEl>
                                        <p:attrNameLst>
                                          <p:attrName>style.visibility</p:attrName>
                                        </p:attrNameLst>
                                      </p:cBhvr>
                                      <p:to>
                                        <p:strVal val="visible"/>
                                      </p:to>
                                    </p:set>
                                    <p:animScale>
                                      <p:cBhvr>
                                        <p:cTn id="24" dur="1000" decel="50000" fill="hold">
                                          <p:stCondLst>
                                            <p:cond delay="0"/>
                                          </p:stCondLst>
                                        </p:cTn>
                                        <p:tgtEl>
                                          <p:spTgt spid="72707">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5" dur="1000" decel="50000" fill="hold">
                                          <p:stCondLst>
                                            <p:cond delay="0"/>
                                          </p:stCondLst>
                                        </p:cTn>
                                        <p:tgtEl>
                                          <p:spTgt spid="72707">
                                            <p:txEl>
                                              <p:pRg st="3" end="3"/>
                                            </p:txEl>
                                          </p:spTgt>
                                        </p:tgtEl>
                                        <p:attrNameLst>
                                          <p:attrName>ppt_x</p:attrName>
                                          <p:attrName>ppt_y</p:attrName>
                                        </p:attrNameLst>
                                      </p:cBhvr>
                                    </p:animMotion>
                                    <p:animEffect transition="in" filter="fade">
                                      <p:cBhvr>
                                        <p:cTn id="26" dur="1000"/>
                                        <p:tgtEl>
                                          <p:spTgt spid="72707">
                                            <p:txEl>
                                              <p:pRg st="3" end="3"/>
                                            </p:txEl>
                                          </p:spTgt>
                                        </p:tgtEl>
                                      </p:cBhvr>
                                    </p:animEffect>
                                  </p:childTnLst>
                                </p:cTn>
                              </p:par>
                              <p:par>
                                <p:cTn id="27" presetID="52" presetClass="entr" presetSubtype="0" fill="hold" grpId="0" nodeType="withEffect">
                                  <p:stCondLst>
                                    <p:cond delay="0"/>
                                  </p:stCondLst>
                                  <p:childTnLst>
                                    <p:set>
                                      <p:cBhvr>
                                        <p:cTn id="28" dur="1" fill="hold">
                                          <p:stCondLst>
                                            <p:cond delay="0"/>
                                          </p:stCondLst>
                                        </p:cTn>
                                        <p:tgtEl>
                                          <p:spTgt spid="72707">
                                            <p:txEl>
                                              <p:pRg st="4" end="4"/>
                                            </p:txEl>
                                          </p:spTgt>
                                        </p:tgtEl>
                                        <p:attrNameLst>
                                          <p:attrName>style.visibility</p:attrName>
                                        </p:attrNameLst>
                                      </p:cBhvr>
                                      <p:to>
                                        <p:strVal val="visible"/>
                                      </p:to>
                                    </p:set>
                                    <p:animScale>
                                      <p:cBhvr>
                                        <p:cTn id="29" dur="1000" decel="50000" fill="hold">
                                          <p:stCondLst>
                                            <p:cond delay="0"/>
                                          </p:stCondLst>
                                        </p:cTn>
                                        <p:tgtEl>
                                          <p:spTgt spid="72707">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0" dur="1000" decel="50000" fill="hold">
                                          <p:stCondLst>
                                            <p:cond delay="0"/>
                                          </p:stCondLst>
                                        </p:cTn>
                                        <p:tgtEl>
                                          <p:spTgt spid="72707">
                                            <p:txEl>
                                              <p:pRg st="4" end="4"/>
                                            </p:txEl>
                                          </p:spTgt>
                                        </p:tgtEl>
                                        <p:attrNameLst>
                                          <p:attrName>ppt_x</p:attrName>
                                          <p:attrName>ppt_y</p:attrName>
                                        </p:attrNameLst>
                                      </p:cBhvr>
                                    </p:animMotion>
                                    <p:animEffect transition="in" filter="fade">
                                      <p:cBhvr>
                                        <p:cTn id="31" dur="1000"/>
                                        <p:tgtEl>
                                          <p:spTgt spid="7270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2707"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ChangeArrowheads="1"/>
          </p:cNvSpPr>
          <p:nvPr>
            <p:ph type="title"/>
          </p:nvPr>
        </p:nvSpPr>
        <p:spPr>
          <a:xfrm>
            <a:off x="0" y="0"/>
            <a:ext cx="8229600" cy="838200"/>
          </a:xfrm>
        </p:spPr>
        <p:txBody>
          <a:bodyPr/>
          <a:lstStyle/>
          <a:p>
            <a:pPr eaLnBrk="1" hangingPunct="1">
              <a:defRPr/>
            </a:pPr>
            <a:r>
              <a:rPr lang="en-US" sz="3600" b="1" smtClean="0"/>
              <a:t>IV Pump/Controller</a:t>
            </a:r>
          </a:p>
        </p:txBody>
      </p:sp>
      <p:sp>
        <p:nvSpPr>
          <p:cNvPr id="75779" name="Rectangle 3"/>
          <p:cNvSpPr>
            <a:spLocks noGrp="1" noChangeArrowheads="1"/>
          </p:cNvSpPr>
          <p:nvPr>
            <p:ph type="body" sz="half" idx="1"/>
          </p:nvPr>
        </p:nvSpPr>
        <p:spPr>
          <a:xfrm>
            <a:off x="228600" y="762000"/>
            <a:ext cx="8686800" cy="5791200"/>
          </a:xfrm>
        </p:spPr>
        <p:txBody>
          <a:bodyPr/>
          <a:lstStyle/>
          <a:p>
            <a:pPr eaLnBrk="1" hangingPunct="1">
              <a:defRPr/>
            </a:pPr>
            <a:r>
              <a:rPr lang="en-US" sz="2800" b="1" u="sng" dirty="0" smtClean="0"/>
              <a:t>IV pumps</a:t>
            </a:r>
            <a:r>
              <a:rPr lang="en-US" sz="2800" b="1" dirty="0" smtClean="0"/>
              <a:t> deliver IV fluids by exerting positive pressure on fluid tubing</a:t>
            </a:r>
          </a:p>
          <a:p>
            <a:pPr lvl="1" eaLnBrk="1" hangingPunct="1">
              <a:defRPr/>
            </a:pPr>
            <a:r>
              <a:rPr lang="en-US" sz="2400" b="1" dirty="0" smtClean="0"/>
              <a:t>Most pumps alarm with an occlusion, but many times they continue to infuse even when infiltrated</a:t>
            </a:r>
          </a:p>
          <a:p>
            <a:pPr eaLnBrk="1" hangingPunct="1">
              <a:defRPr/>
            </a:pPr>
            <a:r>
              <a:rPr lang="en-US" sz="2800" b="1" dirty="0" smtClean="0"/>
              <a:t>Insert tubing into pump’s flow control chamber or path</a:t>
            </a:r>
          </a:p>
          <a:p>
            <a:pPr eaLnBrk="1" hangingPunct="1">
              <a:defRPr/>
            </a:pPr>
            <a:r>
              <a:rPr lang="en-US" sz="2800" b="1" dirty="0" smtClean="0"/>
              <a:t>Set  rate in </a:t>
            </a:r>
            <a:r>
              <a:rPr lang="en-US" sz="2800" b="1" dirty="0" err="1" smtClean="0"/>
              <a:t>mLs</a:t>
            </a:r>
            <a:r>
              <a:rPr lang="en-US" sz="2800" b="1" dirty="0" smtClean="0"/>
              <a:t> per hour on the pump</a:t>
            </a:r>
          </a:p>
          <a:p>
            <a:pPr eaLnBrk="1" hangingPunct="1">
              <a:defRPr/>
            </a:pPr>
            <a:r>
              <a:rPr lang="en-US" sz="2800" b="1" dirty="0" smtClean="0"/>
              <a:t>Set the volume to be infused (VTBI)</a:t>
            </a:r>
          </a:p>
          <a:p>
            <a:pPr eaLnBrk="1" hangingPunct="1">
              <a:defRPr/>
            </a:pPr>
            <a:r>
              <a:rPr lang="en-US" sz="2800" b="1" dirty="0" smtClean="0"/>
              <a:t>Press the start button</a:t>
            </a:r>
          </a:p>
          <a:p>
            <a:pPr eaLnBrk="1" hangingPunct="1">
              <a:defRPr/>
            </a:pPr>
            <a:r>
              <a:rPr lang="en-US" sz="2800" b="1" dirty="0" smtClean="0"/>
              <a:t>Monitor a few minutes to be sure the pump is functioning</a:t>
            </a:r>
          </a:p>
        </p:txBody>
      </p:sp>
      <p:pic>
        <p:nvPicPr>
          <p:cNvPr id="22532" name="Picture 4" descr="j0295795"/>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7702550" y="0"/>
            <a:ext cx="1441450" cy="1463675"/>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12" fill="hold" grpId="0" nodeType="clickEffect">
                                  <p:stCondLst>
                                    <p:cond delay="0"/>
                                  </p:stCondLst>
                                  <p:childTnLst>
                                    <p:set>
                                      <p:cBhvr>
                                        <p:cTn id="6" dur="1" fill="hold">
                                          <p:stCondLst>
                                            <p:cond delay="0"/>
                                          </p:stCondLst>
                                        </p:cTn>
                                        <p:tgtEl>
                                          <p:spTgt spid="75779">
                                            <p:txEl>
                                              <p:pRg st="0" end="0"/>
                                            </p:txEl>
                                          </p:spTgt>
                                        </p:tgtEl>
                                        <p:attrNameLst>
                                          <p:attrName>style.visibility</p:attrName>
                                        </p:attrNameLst>
                                      </p:cBhvr>
                                      <p:to>
                                        <p:strVal val="visible"/>
                                      </p:to>
                                    </p:set>
                                    <p:anim calcmode="lin" valueType="num">
                                      <p:cBhvr additive="base">
                                        <p:cTn id="7" dur="500" fill="hold"/>
                                        <p:tgtEl>
                                          <p:spTgt spid="7577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75779">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12" fill="hold" grpId="0" nodeType="withEffect">
                                  <p:stCondLst>
                                    <p:cond delay="0"/>
                                  </p:stCondLst>
                                  <p:childTnLst>
                                    <p:set>
                                      <p:cBhvr>
                                        <p:cTn id="10" dur="1" fill="hold">
                                          <p:stCondLst>
                                            <p:cond delay="0"/>
                                          </p:stCondLst>
                                        </p:cTn>
                                        <p:tgtEl>
                                          <p:spTgt spid="75779">
                                            <p:txEl>
                                              <p:pRg st="1" end="1"/>
                                            </p:txEl>
                                          </p:spTgt>
                                        </p:tgtEl>
                                        <p:attrNameLst>
                                          <p:attrName>style.visibility</p:attrName>
                                        </p:attrNameLst>
                                      </p:cBhvr>
                                      <p:to>
                                        <p:strVal val="visible"/>
                                      </p:to>
                                    </p:set>
                                    <p:anim calcmode="lin" valueType="num">
                                      <p:cBhvr additive="base">
                                        <p:cTn id="11" dur="500" fill="hold"/>
                                        <p:tgtEl>
                                          <p:spTgt spid="75779">
                                            <p:txEl>
                                              <p:pRg st="1" end="1"/>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7577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75779">
                                            <p:txEl>
                                              <p:pRg st="2" end="2"/>
                                            </p:txEl>
                                          </p:spTgt>
                                        </p:tgtEl>
                                        <p:attrNameLst>
                                          <p:attrName>style.visibility</p:attrName>
                                        </p:attrNameLst>
                                      </p:cBhvr>
                                      <p:to>
                                        <p:strVal val="visible"/>
                                      </p:to>
                                    </p:set>
                                    <p:anim calcmode="lin" valueType="num">
                                      <p:cBhvr additive="base">
                                        <p:cTn id="17" dur="500" fill="hold"/>
                                        <p:tgtEl>
                                          <p:spTgt spid="75779">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75779">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12" fill="hold" grpId="0" nodeType="withEffect">
                                  <p:stCondLst>
                                    <p:cond delay="0"/>
                                  </p:stCondLst>
                                  <p:childTnLst>
                                    <p:set>
                                      <p:cBhvr>
                                        <p:cTn id="20" dur="1" fill="hold">
                                          <p:stCondLst>
                                            <p:cond delay="0"/>
                                          </p:stCondLst>
                                        </p:cTn>
                                        <p:tgtEl>
                                          <p:spTgt spid="75779">
                                            <p:txEl>
                                              <p:pRg st="3" end="3"/>
                                            </p:txEl>
                                          </p:spTgt>
                                        </p:tgtEl>
                                        <p:attrNameLst>
                                          <p:attrName>style.visibility</p:attrName>
                                        </p:attrNameLst>
                                      </p:cBhvr>
                                      <p:to>
                                        <p:strVal val="visible"/>
                                      </p:to>
                                    </p:set>
                                    <p:anim calcmode="lin" valueType="num">
                                      <p:cBhvr additive="base">
                                        <p:cTn id="21" dur="500" fill="hold"/>
                                        <p:tgtEl>
                                          <p:spTgt spid="75779">
                                            <p:txEl>
                                              <p:pRg st="3" end="3"/>
                                            </p:txEl>
                                          </p:spTgt>
                                        </p:tgtEl>
                                        <p:attrNameLst>
                                          <p:attrName>ppt_x</p:attrName>
                                        </p:attrNameLst>
                                      </p:cBhvr>
                                      <p:tavLst>
                                        <p:tav tm="0">
                                          <p:val>
                                            <p:strVal val="0-#ppt_w/2"/>
                                          </p:val>
                                        </p:tav>
                                        <p:tav tm="100000">
                                          <p:val>
                                            <p:strVal val="#ppt_x"/>
                                          </p:val>
                                        </p:tav>
                                      </p:tavLst>
                                    </p:anim>
                                    <p:anim calcmode="lin" valueType="num">
                                      <p:cBhvr additive="base">
                                        <p:cTn id="22" dur="500" fill="hold"/>
                                        <p:tgtEl>
                                          <p:spTgt spid="75779">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2" fill="hold" grpId="0" nodeType="clickEffect">
                                  <p:stCondLst>
                                    <p:cond delay="0"/>
                                  </p:stCondLst>
                                  <p:childTnLst>
                                    <p:set>
                                      <p:cBhvr>
                                        <p:cTn id="26" dur="1" fill="hold">
                                          <p:stCondLst>
                                            <p:cond delay="0"/>
                                          </p:stCondLst>
                                        </p:cTn>
                                        <p:tgtEl>
                                          <p:spTgt spid="75779">
                                            <p:txEl>
                                              <p:pRg st="4" end="4"/>
                                            </p:txEl>
                                          </p:spTgt>
                                        </p:tgtEl>
                                        <p:attrNameLst>
                                          <p:attrName>style.visibility</p:attrName>
                                        </p:attrNameLst>
                                      </p:cBhvr>
                                      <p:to>
                                        <p:strVal val="visible"/>
                                      </p:to>
                                    </p:set>
                                    <p:anim calcmode="lin" valueType="num">
                                      <p:cBhvr additive="base">
                                        <p:cTn id="27" dur="500" fill="hold"/>
                                        <p:tgtEl>
                                          <p:spTgt spid="75779">
                                            <p:txEl>
                                              <p:pRg st="4" end="4"/>
                                            </p:txEl>
                                          </p:spTgt>
                                        </p:tgtEl>
                                        <p:attrNameLst>
                                          <p:attrName>ppt_x</p:attrName>
                                        </p:attrNameLst>
                                      </p:cBhvr>
                                      <p:tavLst>
                                        <p:tav tm="0">
                                          <p:val>
                                            <p:strVal val="0-#ppt_w/2"/>
                                          </p:val>
                                        </p:tav>
                                        <p:tav tm="100000">
                                          <p:val>
                                            <p:strVal val="#ppt_x"/>
                                          </p:val>
                                        </p:tav>
                                      </p:tavLst>
                                    </p:anim>
                                    <p:anim calcmode="lin" valueType="num">
                                      <p:cBhvr additive="base">
                                        <p:cTn id="28" dur="500" fill="hold"/>
                                        <p:tgtEl>
                                          <p:spTgt spid="75779">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12" fill="hold" grpId="0" nodeType="withEffect">
                                  <p:stCondLst>
                                    <p:cond delay="0"/>
                                  </p:stCondLst>
                                  <p:childTnLst>
                                    <p:set>
                                      <p:cBhvr>
                                        <p:cTn id="30" dur="1" fill="hold">
                                          <p:stCondLst>
                                            <p:cond delay="0"/>
                                          </p:stCondLst>
                                        </p:cTn>
                                        <p:tgtEl>
                                          <p:spTgt spid="75779">
                                            <p:txEl>
                                              <p:pRg st="5" end="5"/>
                                            </p:txEl>
                                          </p:spTgt>
                                        </p:tgtEl>
                                        <p:attrNameLst>
                                          <p:attrName>style.visibility</p:attrName>
                                        </p:attrNameLst>
                                      </p:cBhvr>
                                      <p:to>
                                        <p:strVal val="visible"/>
                                      </p:to>
                                    </p:set>
                                    <p:anim calcmode="lin" valueType="num">
                                      <p:cBhvr additive="base">
                                        <p:cTn id="31" dur="500" fill="hold"/>
                                        <p:tgtEl>
                                          <p:spTgt spid="75779">
                                            <p:txEl>
                                              <p:pRg st="5" end="5"/>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75779">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12" fill="hold" grpId="0" nodeType="withEffect">
                                  <p:stCondLst>
                                    <p:cond delay="0"/>
                                  </p:stCondLst>
                                  <p:childTnLst>
                                    <p:set>
                                      <p:cBhvr>
                                        <p:cTn id="34" dur="1" fill="hold">
                                          <p:stCondLst>
                                            <p:cond delay="0"/>
                                          </p:stCondLst>
                                        </p:cTn>
                                        <p:tgtEl>
                                          <p:spTgt spid="75779">
                                            <p:txEl>
                                              <p:pRg st="6" end="6"/>
                                            </p:txEl>
                                          </p:spTgt>
                                        </p:tgtEl>
                                        <p:attrNameLst>
                                          <p:attrName>style.visibility</p:attrName>
                                        </p:attrNameLst>
                                      </p:cBhvr>
                                      <p:to>
                                        <p:strVal val="visible"/>
                                      </p:to>
                                    </p:set>
                                    <p:anim calcmode="lin" valueType="num">
                                      <p:cBhvr additive="base">
                                        <p:cTn id="35" dur="500" fill="hold"/>
                                        <p:tgtEl>
                                          <p:spTgt spid="75779">
                                            <p:txEl>
                                              <p:pRg st="6" end="6"/>
                                            </p:txEl>
                                          </p:spTgt>
                                        </p:tgtEl>
                                        <p:attrNameLst>
                                          <p:attrName>ppt_x</p:attrName>
                                        </p:attrNameLst>
                                      </p:cBhvr>
                                      <p:tavLst>
                                        <p:tav tm="0">
                                          <p:val>
                                            <p:strVal val="0-#ppt_w/2"/>
                                          </p:val>
                                        </p:tav>
                                        <p:tav tm="100000">
                                          <p:val>
                                            <p:strVal val="#ppt_x"/>
                                          </p:val>
                                        </p:tav>
                                      </p:tavLst>
                                    </p:anim>
                                    <p:anim calcmode="lin" valueType="num">
                                      <p:cBhvr additive="base">
                                        <p:cTn id="36" dur="500" fill="hold"/>
                                        <p:tgtEl>
                                          <p:spTgt spid="75779">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5779"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a:xfrm>
            <a:off x="0" y="0"/>
            <a:ext cx="8686800" cy="1066800"/>
          </a:xfrm>
        </p:spPr>
        <p:txBody>
          <a:bodyPr/>
          <a:lstStyle/>
          <a:p>
            <a:pPr eaLnBrk="1" hangingPunct="1">
              <a:defRPr/>
            </a:pPr>
            <a:r>
              <a:rPr lang="en-US" b="1" smtClean="0"/>
              <a:t> </a:t>
            </a:r>
            <a:r>
              <a:rPr lang="en-US" sz="3600" b="1" smtClean="0"/>
              <a:t>Intermittent Therapy or Saline Lock</a:t>
            </a:r>
          </a:p>
        </p:txBody>
      </p:sp>
      <p:sp>
        <p:nvSpPr>
          <p:cNvPr id="77827" name="Rectangle 3"/>
          <p:cNvSpPr>
            <a:spLocks noGrp="1" noChangeArrowheads="1"/>
          </p:cNvSpPr>
          <p:nvPr>
            <p:ph type="body" sz="half" idx="1"/>
          </p:nvPr>
        </p:nvSpPr>
        <p:spPr>
          <a:xfrm>
            <a:off x="304800" y="990600"/>
            <a:ext cx="8305800" cy="5334000"/>
          </a:xfrm>
        </p:spPr>
        <p:txBody>
          <a:bodyPr/>
          <a:lstStyle/>
          <a:p>
            <a:pPr eaLnBrk="1" hangingPunct="1">
              <a:defRPr/>
            </a:pPr>
            <a:r>
              <a:rPr lang="en-US" sz="2800" b="1" dirty="0" smtClean="0"/>
              <a:t>Must be flushed at regular intervals with saline or </a:t>
            </a:r>
            <a:r>
              <a:rPr lang="en-US" sz="2800" b="1" dirty="0" smtClean="0"/>
              <a:t>heparin </a:t>
            </a:r>
            <a:r>
              <a:rPr lang="en-US" sz="2800" b="1" dirty="0" smtClean="0"/>
              <a:t>to maintain patency (usually q shift)</a:t>
            </a:r>
          </a:p>
          <a:p>
            <a:pPr eaLnBrk="1" hangingPunct="1">
              <a:defRPr/>
            </a:pPr>
            <a:r>
              <a:rPr lang="en-US" sz="2800" b="1" dirty="0" smtClean="0"/>
              <a:t>Flushes prevent clotting of  catheter &amp; maintain patency of IV site</a:t>
            </a:r>
          </a:p>
          <a:p>
            <a:pPr lvl="1" eaLnBrk="1" hangingPunct="1">
              <a:defRPr/>
            </a:pPr>
            <a:r>
              <a:rPr lang="en-US" sz="2400" b="1" dirty="0" smtClean="0"/>
              <a:t>For intermittent access (meds)</a:t>
            </a:r>
          </a:p>
          <a:p>
            <a:pPr lvl="1" eaLnBrk="1" hangingPunct="1">
              <a:defRPr/>
            </a:pPr>
            <a:r>
              <a:rPr lang="en-US" sz="2400" b="1" dirty="0" smtClean="0"/>
              <a:t>For potential access (telemetry)</a:t>
            </a:r>
          </a:p>
          <a:p>
            <a:pPr lvl="1" eaLnBrk="1" hangingPunct="1">
              <a:defRPr/>
            </a:pPr>
            <a:r>
              <a:rPr lang="en-US" sz="2400" b="1" dirty="0" smtClean="0"/>
              <a:t>For tests (stress test, etc)</a:t>
            </a:r>
          </a:p>
          <a:p>
            <a:pPr eaLnBrk="1" hangingPunct="1">
              <a:defRPr/>
            </a:pPr>
            <a:r>
              <a:rPr lang="en-US" sz="2800" b="1" dirty="0" smtClean="0"/>
              <a:t>Use </a:t>
            </a:r>
            <a:r>
              <a:rPr lang="en-US" sz="2800" b="1" dirty="0" smtClean="0"/>
              <a:t>push-pause </a:t>
            </a:r>
            <a:r>
              <a:rPr lang="en-US" sz="2800" b="1" dirty="0" smtClean="0"/>
              <a:t>technique </a:t>
            </a:r>
          </a:p>
          <a:p>
            <a:pPr eaLnBrk="1" hangingPunct="1">
              <a:defRPr/>
            </a:pPr>
            <a:r>
              <a:rPr lang="en-US" sz="2800" b="1" dirty="0" smtClean="0"/>
              <a:t>When client takes shower, cover IV site with plastic</a:t>
            </a:r>
          </a:p>
        </p:txBody>
      </p:sp>
      <p:pic>
        <p:nvPicPr>
          <p:cNvPr id="23556" name="Picture 4" descr="MCj00900790000[1]"/>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6750050" y="3429000"/>
            <a:ext cx="1682750" cy="1589088"/>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8" presetClass="entr" presetSubtype="0" accel="100000" fill="hold" grpId="0" nodeType="clickEffect">
                                  <p:stCondLst>
                                    <p:cond delay="0"/>
                                  </p:stCondLst>
                                  <p:childTnLst>
                                    <p:set>
                                      <p:cBhvr>
                                        <p:cTn id="6" dur="1" fill="hold">
                                          <p:stCondLst>
                                            <p:cond delay="0"/>
                                          </p:stCondLst>
                                        </p:cTn>
                                        <p:tgtEl>
                                          <p:spTgt spid="77827">
                                            <p:txEl>
                                              <p:pRg st="0" end="0"/>
                                            </p:txEl>
                                          </p:spTgt>
                                        </p:tgtEl>
                                        <p:attrNameLst>
                                          <p:attrName>style.visibility</p:attrName>
                                        </p:attrNameLst>
                                      </p:cBhvr>
                                      <p:to>
                                        <p:strVal val="visible"/>
                                      </p:to>
                                    </p:set>
                                    <p:anim calcmode="lin" valueType="num">
                                      <p:cBhvr>
                                        <p:cTn id="7" dur="500" fill="hold"/>
                                        <p:tgtEl>
                                          <p:spTgt spid="77827">
                                            <p:txEl>
                                              <p:pRg st="0" end="0"/>
                                            </p:txEl>
                                          </p:spTgt>
                                        </p:tgtEl>
                                        <p:attrNameLst>
                                          <p:attrName>ppt_w</p:attrName>
                                        </p:attrNameLst>
                                      </p:cBhvr>
                                      <p:tavLst>
                                        <p:tav tm="0">
                                          <p:val>
                                            <p:strVal val="#ppt_w*2.5"/>
                                          </p:val>
                                        </p:tav>
                                        <p:tav tm="100000">
                                          <p:val>
                                            <p:strVal val="#ppt_w"/>
                                          </p:val>
                                        </p:tav>
                                      </p:tavLst>
                                    </p:anim>
                                    <p:anim calcmode="lin" valueType="num">
                                      <p:cBhvr>
                                        <p:cTn id="8" dur="500" fill="hold"/>
                                        <p:tgtEl>
                                          <p:spTgt spid="77827">
                                            <p:txEl>
                                              <p:pRg st="0" end="0"/>
                                            </p:txEl>
                                          </p:spTgt>
                                        </p:tgtEl>
                                        <p:attrNameLst>
                                          <p:attrName>ppt_h</p:attrName>
                                        </p:attrNameLst>
                                      </p:cBhvr>
                                      <p:tavLst>
                                        <p:tav tm="0">
                                          <p:val>
                                            <p:strVal val="#ppt_h*0.01"/>
                                          </p:val>
                                        </p:tav>
                                        <p:tav tm="100000">
                                          <p:val>
                                            <p:strVal val="#ppt_h"/>
                                          </p:val>
                                        </p:tav>
                                      </p:tavLst>
                                    </p:anim>
                                    <p:anim calcmode="lin" valueType="num">
                                      <p:cBhvr>
                                        <p:cTn id="9" dur="500" fill="hold"/>
                                        <p:tgtEl>
                                          <p:spTgt spid="77827">
                                            <p:txEl>
                                              <p:pRg st="0" end="0"/>
                                            </p:txEl>
                                          </p:spTgt>
                                        </p:tgtEl>
                                        <p:attrNameLst>
                                          <p:attrName>ppt_x</p:attrName>
                                        </p:attrNameLst>
                                      </p:cBhvr>
                                      <p:tavLst>
                                        <p:tav tm="0">
                                          <p:val>
                                            <p:strVal val="#ppt_x"/>
                                          </p:val>
                                        </p:tav>
                                        <p:tav tm="100000">
                                          <p:val>
                                            <p:strVal val="#ppt_x"/>
                                          </p:val>
                                        </p:tav>
                                      </p:tavLst>
                                    </p:anim>
                                    <p:anim calcmode="lin" valueType="num">
                                      <p:cBhvr>
                                        <p:cTn id="10" dur="500" fill="hold"/>
                                        <p:tgtEl>
                                          <p:spTgt spid="77827">
                                            <p:txEl>
                                              <p:pRg st="0" end="0"/>
                                            </p:txEl>
                                          </p:spTgt>
                                        </p:tgtEl>
                                        <p:attrNameLst>
                                          <p:attrName>ppt_y</p:attrName>
                                        </p:attrNameLst>
                                      </p:cBhvr>
                                      <p:tavLst>
                                        <p:tav tm="0">
                                          <p:val>
                                            <p:strVal val="#ppt_h+1"/>
                                          </p:val>
                                        </p:tav>
                                        <p:tav tm="100000">
                                          <p:val>
                                            <p:strVal val="#ppt_y"/>
                                          </p:val>
                                        </p:tav>
                                      </p:tavLst>
                                    </p:anim>
                                    <p:animEffect transition="in" filter="fade">
                                      <p:cBhvr>
                                        <p:cTn id="11" dur="500"/>
                                        <p:tgtEl>
                                          <p:spTgt spid="77827">
                                            <p:txEl>
                                              <p:pRg st="0" end="0"/>
                                            </p:txEl>
                                          </p:spTgt>
                                        </p:tgtEl>
                                      </p:cBhvr>
                                    </p:animEffect>
                                  </p:childTnLst>
                                </p:cTn>
                              </p:par>
                            </p:childTnLst>
                          </p:cTn>
                        </p:par>
                      </p:childTnLst>
                    </p:cTn>
                  </p:par>
                  <p:par>
                    <p:cTn id="12" fill="hold" nodeType="clickPar">
                      <p:stCondLst>
                        <p:cond delay="indefinite"/>
                      </p:stCondLst>
                      <p:childTnLst>
                        <p:par>
                          <p:cTn id="13" fill="hold" nodeType="withGroup">
                            <p:stCondLst>
                              <p:cond delay="0"/>
                            </p:stCondLst>
                            <p:childTnLst>
                              <p:par>
                                <p:cTn id="14" presetID="58" presetClass="entr" presetSubtype="0" accel="100000" fill="hold" grpId="0" nodeType="clickEffect">
                                  <p:stCondLst>
                                    <p:cond delay="0"/>
                                  </p:stCondLst>
                                  <p:childTnLst>
                                    <p:set>
                                      <p:cBhvr>
                                        <p:cTn id="15" dur="1" fill="hold">
                                          <p:stCondLst>
                                            <p:cond delay="0"/>
                                          </p:stCondLst>
                                        </p:cTn>
                                        <p:tgtEl>
                                          <p:spTgt spid="77827">
                                            <p:txEl>
                                              <p:pRg st="1" end="1"/>
                                            </p:txEl>
                                          </p:spTgt>
                                        </p:tgtEl>
                                        <p:attrNameLst>
                                          <p:attrName>style.visibility</p:attrName>
                                        </p:attrNameLst>
                                      </p:cBhvr>
                                      <p:to>
                                        <p:strVal val="visible"/>
                                      </p:to>
                                    </p:set>
                                    <p:anim calcmode="lin" valueType="num">
                                      <p:cBhvr>
                                        <p:cTn id="16" dur="500" fill="hold"/>
                                        <p:tgtEl>
                                          <p:spTgt spid="77827">
                                            <p:txEl>
                                              <p:pRg st="1" end="1"/>
                                            </p:txEl>
                                          </p:spTgt>
                                        </p:tgtEl>
                                        <p:attrNameLst>
                                          <p:attrName>ppt_w</p:attrName>
                                        </p:attrNameLst>
                                      </p:cBhvr>
                                      <p:tavLst>
                                        <p:tav tm="0">
                                          <p:val>
                                            <p:strVal val="#ppt_w*2.5"/>
                                          </p:val>
                                        </p:tav>
                                        <p:tav tm="100000">
                                          <p:val>
                                            <p:strVal val="#ppt_w"/>
                                          </p:val>
                                        </p:tav>
                                      </p:tavLst>
                                    </p:anim>
                                    <p:anim calcmode="lin" valueType="num">
                                      <p:cBhvr>
                                        <p:cTn id="17" dur="500" fill="hold"/>
                                        <p:tgtEl>
                                          <p:spTgt spid="77827">
                                            <p:txEl>
                                              <p:pRg st="1" end="1"/>
                                            </p:txEl>
                                          </p:spTgt>
                                        </p:tgtEl>
                                        <p:attrNameLst>
                                          <p:attrName>ppt_h</p:attrName>
                                        </p:attrNameLst>
                                      </p:cBhvr>
                                      <p:tavLst>
                                        <p:tav tm="0">
                                          <p:val>
                                            <p:strVal val="#ppt_h*0.01"/>
                                          </p:val>
                                        </p:tav>
                                        <p:tav tm="100000">
                                          <p:val>
                                            <p:strVal val="#ppt_h"/>
                                          </p:val>
                                        </p:tav>
                                      </p:tavLst>
                                    </p:anim>
                                    <p:anim calcmode="lin" valueType="num">
                                      <p:cBhvr>
                                        <p:cTn id="18" dur="500" fill="hold"/>
                                        <p:tgtEl>
                                          <p:spTgt spid="77827">
                                            <p:txEl>
                                              <p:pRg st="1" end="1"/>
                                            </p:txEl>
                                          </p:spTgt>
                                        </p:tgtEl>
                                        <p:attrNameLst>
                                          <p:attrName>ppt_x</p:attrName>
                                        </p:attrNameLst>
                                      </p:cBhvr>
                                      <p:tavLst>
                                        <p:tav tm="0">
                                          <p:val>
                                            <p:strVal val="#ppt_x"/>
                                          </p:val>
                                        </p:tav>
                                        <p:tav tm="100000">
                                          <p:val>
                                            <p:strVal val="#ppt_x"/>
                                          </p:val>
                                        </p:tav>
                                      </p:tavLst>
                                    </p:anim>
                                    <p:anim calcmode="lin" valueType="num">
                                      <p:cBhvr>
                                        <p:cTn id="19" dur="500" fill="hold"/>
                                        <p:tgtEl>
                                          <p:spTgt spid="77827">
                                            <p:txEl>
                                              <p:pRg st="1" end="1"/>
                                            </p:txEl>
                                          </p:spTgt>
                                        </p:tgtEl>
                                        <p:attrNameLst>
                                          <p:attrName>ppt_y</p:attrName>
                                        </p:attrNameLst>
                                      </p:cBhvr>
                                      <p:tavLst>
                                        <p:tav tm="0">
                                          <p:val>
                                            <p:strVal val="#ppt_h+1"/>
                                          </p:val>
                                        </p:tav>
                                        <p:tav tm="100000">
                                          <p:val>
                                            <p:strVal val="#ppt_y"/>
                                          </p:val>
                                        </p:tav>
                                      </p:tavLst>
                                    </p:anim>
                                    <p:animEffect transition="in" filter="fade">
                                      <p:cBhvr>
                                        <p:cTn id="20" dur="500"/>
                                        <p:tgtEl>
                                          <p:spTgt spid="77827">
                                            <p:txEl>
                                              <p:pRg st="1" end="1"/>
                                            </p:txEl>
                                          </p:spTgt>
                                        </p:tgtEl>
                                      </p:cBhvr>
                                    </p:animEffect>
                                  </p:childTnLst>
                                </p:cTn>
                              </p:par>
                              <p:par>
                                <p:cTn id="21" presetID="58" presetClass="entr" presetSubtype="0" accel="100000" fill="hold" grpId="0" nodeType="withEffect">
                                  <p:stCondLst>
                                    <p:cond delay="0"/>
                                  </p:stCondLst>
                                  <p:childTnLst>
                                    <p:set>
                                      <p:cBhvr>
                                        <p:cTn id="22" dur="1" fill="hold">
                                          <p:stCondLst>
                                            <p:cond delay="0"/>
                                          </p:stCondLst>
                                        </p:cTn>
                                        <p:tgtEl>
                                          <p:spTgt spid="77827">
                                            <p:txEl>
                                              <p:pRg st="2" end="2"/>
                                            </p:txEl>
                                          </p:spTgt>
                                        </p:tgtEl>
                                        <p:attrNameLst>
                                          <p:attrName>style.visibility</p:attrName>
                                        </p:attrNameLst>
                                      </p:cBhvr>
                                      <p:to>
                                        <p:strVal val="visible"/>
                                      </p:to>
                                    </p:set>
                                    <p:anim calcmode="lin" valueType="num">
                                      <p:cBhvr>
                                        <p:cTn id="23" dur="500" fill="hold"/>
                                        <p:tgtEl>
                                          <p:spTgt spid="77827">
                                            <p:txEl>
                                              <p:pRg st="2" end="2"/>
                                            </p:txEl>
                                          </p:spTgt>
                                        </p:tgtEl>
                                        <p:attrNameLst>
                                          <p:attrName>ppt_w</p:attrName>
                                        </p:attrNameLst>
                                      </p:cBhvr>
                                      <p:tavLst>
                                        <p:tav tm="0">
                                          <p:val>
                                            <p:strVal val="#ppt_w*2.5"/>
                                          </p:val>
                                        </p:tav>
                                        <p:tav tm="100000">
                                          <p:val>
                                            <p:strVal val="#ppt_w"/>
                                          </p:val>
                                        </p:tav>
                                      </p:tavLst>
                                    </p:anim>
                                    <p:anim calcmode="lin" valueType="num">
                                      <p:cBhvr>
                                        <p:cTn id="24" dur="500" fill="hold"/>
                                        <p:tgtEl>
                                          <p:spTgt spid="77827">
                                            <p:txEl>
                                              <p:pRg st="2" end="2"/>
                                            </p:txEl>
                                          </p:spTgt>
                                        </p:tgtEl>
                                        <p:attrNameLst>
                                          <p:attrName>ppt_h</p:attrName>
                                        </p:attrNameLst>
                                      </p:cBhvr>
                                      <p:tavLst>
                                        <p:tav tm="0">
                                          <p:val>
                                            <p:strVal val="#ppt_h*0.01"/>
                                          </p:val>
                                        </p:tav>
                                        <p:tav tm="100000">
                                          <p:val>
                                            <p:strVal val="#ppt_h"/>
                                          </p:val>
                                        </p:tav>
                                      </p:tavLst>
                                    </p:anim>
                                    <p:anim calcmode="lin" valueType="num">
                                      <p:cBhvr>
                                        <p:cTn id="25" dur="500" fill="hold"/>
                                        <p:tgtEl>
                                          <p:spTgt spid="77827">
                                            <p:txEl>
                                              <p:pRg st="2" end="2"/>
                                            </p:txEl>
                                          </p:spTgt>
                                        </p:tgtEl>
                                        <p:attrNameLst>
                                          <p:attrName>ppt_x</p:attrName>
                                        </p:attrNameLst>
                                      </p:cBhvr>
                                      <p:tavLst>
                                        <p:tav tm="0">
                                          <p:val>
                                            <p:strVal val="#ppt_x"/>
                                          </p:val>
                                        </p:tav>
                                        <p:tav tm="100000">
                                          <p:val>
                                            <p:strVal val="#ppt_x"/>
                                          </p:val>
                                        </p:tav>
                                      </p:tavLst>
                                    </p:anim>
                                    <p:anim calcmode="lin" valueType="num">
                                      <p:cBhvr>
                                        <p:cTn id="26" dur="500" fill="hold"/>
                                        <p:tgtEl>
                                          <p:spTgt spid="77827">
                                            <p:txEl>
                                              <p:pRg st="2" end="2"/>
                                            </p:txEl>
                                          </p:spTgt>
                                        </p:tgtEl>
                                        <p:attrNameLst>
                                          <p:attrName>ppt_y</p:attrName>
                                        </p:attrNameLst>
                                      </p:cBhvr>
                                      <p:tavLst>
                                        <p:tav tm="0">
                                          <p:val>
                                            <p:strVal val="#ppt_h+1"/>
                                          </p:val>
                                        </p:tav>
                                        <p:tav tm="100000">
                                          <p:val>
                                            <p:strVal val="#ppt_y"/>
                                          </p:val>
                                        </p:tav>
                                      </p:tavLst>
                                    </p:anim>
                                    <p:animEffect transition="in" filter="fade">
                                      <p:cBhvr>
                                        <p:cTn id="27" dur="500"/>
                                        <p:tgtEl>
                                          <p:spTgt spid="77827">
                                            <p:txEl>
                                              <p:pRg st="2" end="2"/>
                                            </p:txEl>
                                          </p:spTgt>
                                        </p:tgtEl>
                                      </p:cBhvr>
                                    </p:animEffect>
                                  </p:childTnLst>
                                </p:cTn>
                              </p:par>
                              <p:par>
                                <p:cTn id="28" presetID="58" presetClass="entr" presetSubtype="0" accel="100000" fill="hold" grpId="0" nodeType="withEffect">
                                  <p:stCondLst>
                                    <p:cond delay="0"/>
                                  </p:stCondLst>
                                  <p:childTnLst>
                                    <p:set>
                                      <p:cBhvr>
                                        <p:cTn id="29" dur="1" fill="hold">
                                          <p:stCondLst>
                                            <p:cond delay="0"/>
                                          </p:stCondLst>
                                        </p:cTn>
                                        <p:tgtEl>
                                          <p:spTgt spid="77827">
                                            <p:txEl>
                                              <p:pRg st="3" end="3"/>
                                            </p:txEl>
                                          </p:spTgt>
                                        </p:tgtEl>
                                        <p:attrNameLst>
                                          <p:attrName>style.visibility</p:attrName>
                                        </p:attrNameLst>
                                      </p:cBhvr>
                                      <p:to>
                                        <p:strVal val="visible"/>
                                      </p:to>
                                    </p:set>
                                    <p:anim calcmode="lin" valueType="num">
                                      <p:cBhvr>
                                        <p:cTn id="30" dur="500" fill="hold"/>
                                        <p:tgtEl>
                                          <p:spTgt spid="77827">
                                            <p:txEl>
                                              <p:pRg st="3" end="3"/>
                                            </p:txEl>
                                          </p:spTgt>
                                        </p:tgtEl>
                                        <p:attrNameLst>
                                          <p:attrName>ppt_w</p:attrName>
                                        </p:attrNameLst>
                                      </p:cBhvr>
                                      <p:tavLst>
                                        <p:tav tm="0">
                                          <p:val>
                                            <p:strVal val="#ppt_w*2.5"/>
                                          </p:val>
                                        </p:tav>
                                        <p:tav tm="100000">
                                          <p:val>
                                            <p:strVal val="#ppt_w"/>
                                          </p:val>
                                        </p:tav>
                                      </p:tavLst>
                                    </p:anim>
                                    <p:anim calcmode="lin" valueType="num">
                                      <p:cBhvr>
                                        <p:cTn id="31" dur="500" fill="hold"/>
                                        <p:tgtEl>
                                          <p:spTgt spid="77827">
                                            <p:txEl>
                                              <p:pRg st="3" end="3"/>
                                            </p:txEl>
                                          </p:spTgt>
                                        </p:tgtEl>
                                        <p:attrNameLst>
                                          <p:attrName>ppt_h</p:attrName>
                                        </p:attrNameLst>
                                      </p:cBhvr>
                                      <p:tavLst>
                                        <p:tav tm="0">
                                          <p:val>
                                            <p:strVal val="#ppt_h*0.01"/>
                                          </p:val>
                                        </p:tav>
                                        <p:tav tm="100000">
                                          <p:val>
                                            <p:strVal val="#ppt_h"/>
                                          </p:val>
                                        </p:tav>
                                      </p:tavLst>
                                    </p:anim>
                                    <p:anim calcmode="lin" valueType="num">
                                      <p:cBhvr>
                                        <p:cTn id="32" dur="500" fill="hold"/>
                                        <p:tgtEl>
                                          <p:spTgt spid="77827">
                                            <p:txEl>
                                              <p:pRg st="3" end="3"/>
                                            </p:txEl>
                                          </p:spTgt>
                                        </p:tgtEl>
                                        <p:attrNameLst>
                                          <p:attrName>ppt_x</p:attrName>
                                        </p:attrNameLst>
                                      </p:cBhvr>
                                      <p:tavLst>
                                        <p:tav tm="0">
                                          <p:val>
                                            <p:strVal val="#ppt_x"/>
                                          </p:val>
                                        </p:tav>
                                        <p:tav tm="100000">
                                          <p:val>
                                            <p:strVal val="#ppt_x"/>
                                          </p:val>
                                        </p:tav>
                                      </p:tavLst>
                                    </p:anim>
                                    <p:anim calcmode="lin" valueType="num">
                                      <p:cBhvr>
                                        <p:cTn id="33" dur="500" fill="hold"/>
                                        <p:tgtEl>
                                          <p:spTgt spid="77827">
                                            <p:txEl>
                                              <p:pRg st="3" end="3"/>
                                            </p:txEl>
                                          </p:spTgt>
                                        </p:tgtEl>
                                        <p:attrNameLst>
                                          <p:attrName>ppt_y</p:attrName>
                                        </p:attrNameLst>
                                      </p:cBhvr>
                                      <p:tavLst>
                                        <p:tav tm="0">
                                          <p:val>
                                            <p:strVal val="#ppt_h+1"/>
                                          </p:val>
                                        </p:tav>
                                        <p:tav tm="100000">
                                          <p:val>
                                            <p:strVal val="#ppt_y"/>
                                          </p:val>
                                        </p:tav>
                                      </p:tavLst>
                                    </p:anim>
                                    <p:animEffect transition="in" filter="fade">
                                      <p:cBhvr>
                                        <p:cTn id="34" dur="500"/>
                                        <p:tgtEl>
                                          <p:spTgt spid="77827">
                                            <p:txEl>
                                              <p:pRg st="3" end="3"/>
                                            </p:txEl>
                                          </p:spTgt>
                                        </p:tgtEl>
                                      </p:cBhvr>
                                    </p:animEffect>
                                  </p:childTnLst>
                                </p:cTn>
                              </p:par>
                              <p:par>
                                <p:cTn id="35" presetID="58" presetClass="entr" presetSubtype="0" accel="100000" fill="hold" grpId="0" nodeType="withEffect">
                                  <p:stCondLst>
                                    <p:cond delay="0"/>
                                  </p:stCondLst>
                                  <p:childTnLst>
                                    <p:set>
                                      <p:cBhvr>
                                        <p:cTn id="36" dur="1" fill="hold">
                                          <p:stCondLst>
                                            <p:cond delay="0"/>
                                          </p:stCondLst>
                                        </p:cTn>
                                        <p:tgtEl>
                                          <p:spTgt spid="77827">
                                            <p:txEl>
                                              <p:pRg st="4" end="4"/>
                                            </p:txEl>
                                          </p:spTgt>
                                        </p:tgtEl>
                                        <p:attrNameLst>
                                          <p:attrName>style.visibility</p:attrName>
                                        </p:attrNameLst>
                                      </p:cBhvr>
                                      <p:to>
                                        <p:strVal val="visible"/>
                                      </p:to>
                                    </p:set>
                                    <p:anim calcmode="lin" valueType="num">
                                      <p:cBhvr>
                                        <p:cTn id="37" dur="500" fill="hold"/>
                                        <p:tgtEl>
                                          <p:spTgt spid="77827">
                                            <p:txEl>
                                              <p:pRg st="4" end="4"/>
                                            </p:txEl>
                                          </p:spTgt>
                                        </p:tgtEl>
                                        <p:attrNameLst>
                                          <p:attrName>ppt_w</p:attrName>
                                        </p:attrNameLst>
                                      </p:cBhvr>
                                      <p:tavLst>
                                        <p:tav tm="0">
                                          <p:val>
                                            <p:strVal val="#ppt_w*2.5"/>
                                          </p:val>
                                        </p:tav>
                                        <p:tav tm="100000">
                                          <p:val>
                                            <p:strVal val="#ppt_w"/>
                                          </p:val>
                                        </p:tav>
                                      </p:tavLst>
                                    </p:anim>
                                    <p:anim calcmode="lin" valueType="num">
                                      <p:cBhvr>
                                        <p:cTn id="38" dur="500" fill="hold"/>
                                        <p:tgtEl>
                                          <p:spTgt spid="77827">
                                            <p:txEl>
                                              <p:pRg st="4" end="4"/>
                                            </p:txEl>
                                          </p:spTgt>
                                        </p:tgtEl>
                                        <p:attrNameLst>
                                          <p:attrName>ppt_h</p:attrName>
                                        </p:attrNameLst>
                                      </p:cBhvr>
                                      <p:tavLst>
                                        <p:tav tm="0">
                                          <p:val>
                                            <p:strVal val="#ppt_h*0.01"/>
                                          </p:val>
                                        </p:tav>
                                        <p:tav tm="100000">
                                          <p:val>
                                            <p:strVal val="#ppt_h"/>
                                          </p:val>
                                        </p:tav>
                                      </p:tavLst>
                                    </p:anim>
                                    <p:anim calcmode="lin" valueType="num">
                                      <p:cBhvr>
                                        <p:cTn id="39" dur="500" fill="hold"/>
                                        <p:tgtEl>
                                          <p:spTgt spid="77827">
                                            <p:txEl>
                                              <p:pRg st="4" end="4"/>
                                            </p:txEl>
                                          </p:spTgt>
                                        </p:tgtEl>
                                        <p:attrNameLst>
                                          <p:attrName>ppt_x</p:attrName>
                                        </p:attrNameLst>
                                      </p:cBhvr>
                                      <p:tavLst>
                                        <p:tav tm="0">
                                          <p:val>
                                            <p:strVal val="#ppt_x"/>
                                          </p:val>
                                        </p:tav>
                                        <p:tav tm="100000">
                                          <p:val>
                                            <p:strVal val="#ppt_x"/>
                                          </p:val>
                                        </p:tav>
                                      </p:tavLst>
                                    </p:anim>
                                    <p:anim calcmode="lin" valueType="num">
                                      <p:cBhvr>
                                        <p:cTn id="40" dur="500" fill="hold"/>
                                        <p:tgtEl>
                                          <p:spTgt spid="77827">
                                            <p:txEl>
                                              <p:pRg st="4" end="4"/>
                                            </p:txEl>
                                          </p:spTgt>
                                        </p:tgtEl>
                                        <p:attrNameLst>
                                          <p:attrName>ppt_y</p:attrName>
                                        </p:attrNameLst>
                                      </p:cBhvr>
                                      <p:tavLst>
                                        <p:tav tm="0">
                                          <p:val>
                                            <p:strVal val="#ppt_h+1"/>
                                          </p:val>
                                        </p:tav>
                                        <p:tav tm="100000">
                                          <p:val>
                                            <p:strVal val="#ppt_y"/>
                                          </p:val>
                                        </p:tav>
                                      </p:tavLst>
                                    </p:anim>
                                    <p:animEffect transition="in" filter="fade">
                                      <p:cBhvr>
                                        <p:cTn id="41" dur="500"/>
                                        <p:tgtEl>
                                          <p:spTgt spid="77827">
                                            <p:txEl>
                                              <p:pRg st="4" end="4"/>
                                            </p:txEl>
                                          </p:spTgt>
                                        </p:tgtEl>
                                      </p:cBhvr>
                                    </p:animEffect>
                                  </p:childTnLst>
                                </p:cTn>
                              </p:par>
                            </p:childTnLst>
                          </p:cTn>
                        </p:par>
                      </p:childTnLst>
                    </p:cTn>
                  </p:par>
                  <p:par>
                    <p:cTn id="42" fill="hold" nodeType="clickPar">
                      <p:stCondLst>
                        <p:cond delay="indefinite"/>
                      </p:stCondLst>
                      <p:childTnLst>
                        <p:par>
                          <p:cTn id="43" fill="hold" nodeType="withGroup">
                            <p:stCondLst>
                              <p:cond delay="0"/>
                            </p:stCondLst>
                            <p:childTnLst>
                              <p:par>
                                <p:cTn id="44" presetID="58" presetClass="entr" presetSubtype="0" accel="100000" fill="hold" grpId="0" nodeType="clickEffect">
                                  <p:stCondLst>
                                    <p:cond delay="0"/>
                                  </p:stCondLst>
                                  <p:childTnLst>
                                    <p:set>
                                      <p:cBhvr>
                                        <p:cTn id="45" dur="1" fill="hold">
                                          <p:stCondLst>
                                            <p:cond delay="0"/>
                                          </p:stCondLst>
                                        </p:cTn>
                                        <p:tgtEl>
                                          <p:spTgt spid="77827">
                                            <p:txEl>
                                              <p:pRg st="5" end="5"/>
                                            </p:txEl>
                                          </p:spTgt>
                                        </p:tgtEl>
                                        <p:attrNameLst>
                                          <p:attrName>style.visibility</p:attrName>
                                        </p:attrNameLst>
                                      </p:cBhvr>
                                      <p:to>
                                        <p:strVal val="visible"/>
                                      </p:to>
                                    </p:set>
                                    <p:anim calcmode="lin" valueType="num">
                                      <p:cBhvr>
                                        <p:cTn id="46" dur="500" fill="hold"/>
                                        <p:tgtEl>
                                          <p:spTgt spid="77827">
                                            <p:txEl>
                                              <p:pRg st="5" end="5"/>
                                            </p:txEl>
                                          </p:spTgt>
                                        </p:tgtEl>
                                        <p:attrNameLst>
                                          <p:attrName>ppt_w</p:attrName>
                                        </p:attrNameLst>
                                      </p:cBhvr>
                                      <p:tavLst>
                                        <p:tav tm="0">
                                          <p:val>
                                            <p:strVal val="#ppt_w*2.5"/>
                                          </p:val>
                                        </p:tav>
                                        <p:tav tm="100000">
                                          <p:val>
                                            <p:strVal val="#ppt_w"/>
                                          </p:val>
                                        </p:tav>
                                      </p:tavLst>
                                    </p:anim>
                                    <p:anim calcmode="lin" valueType="num">
                                      <p:cBhvr>
                                        <p:cTn id="47" dur="500" fill="hold"/>
                                        <p:tgtEl>
                                          <p:spTgt spid="77827">
                                            <p:txEl>
                                              <p:pRg st="5" end="5"/>
                                            </p:txEl>
                                          </p:spTgt>
                                        </p:tgtEl>
                                        <p:attrNameLst>
                                          <p:attrName>ppt_h</p:attrName>
                                        </p:attrNameLst>
                                      </p:cBhvr>
                                      <p:tavLst>
                                        <p:tav tm="0">
                                          <p:val>
                                            <p:strVal val="#ppt_h*0.01"/>
                                          </p:val>
                                        </p:tav>
                                        <p:tav tm="100000">
                                          <p:val>
                                            <p:strVal val="#ppt_h"/>
                                          </p:val>
                                        </p:tav>
                                      </p:tavLst>
                                    </p:anim>
                                    <p:anim calcmode="lin" valueType="num">
                                      <p:cBhvr>
                                        <p:cTn id="48" dur="500" fill="hold"/>
                                        <p:tgtEl>
                                          <p:spTgt spid="77827">
                                            <p:txEl>
                                              <p:pRg st="5" end="5"/>
                                            </p:txEl>
                                          </p:spTgt>
                                        </p:tgtEl>
                                        <p:attrNameLst>
                                          <p:attrName>ppt_x</p:attrName>
                                        </p:attrNameLst>
                                      </p:cBhvr>
                                      <p:tavLst>
                                        <p:tav tm="0">
                                          <p:val>
                                            <p:strVal val="#ppt_x"/>
                                          </p:val>
                                        </p:tav>
                                        <p:tav tm="100000">
                                          <p:val>
                                            <p:strVal val="#ppt_x"/>
                                          </p:val>
                                        </p:tav>
                                      </p:tavLst>
                                    </p:anim>
                                    <p:anim calcmode="lin" valueType="num">
                                      <p:cBhvr>
                                        <p:cTn id="49" dur="500" fill="hold"/>
                                        <p:tgtEl>
                                          <p:spTgt spid="77827">
                                            <p:txEl>
                                              <p:pRg st="5" end="5"/>
                                            </p:txEl>
                                          </p:spTgt>
                                        </p:tgtEl>
                                        <p:attrNameLst>
                                          <p:attrName>ppt_y</p:attrName>
                                        </p:attrNameLst>
                                      </p:cBhvr>
                                      <p:tavLst>
                                        <p:tav tm="0">
                                          <p:val>
                                            <p:strVal val="#ppt_h+1"/>
                                          </p:val>
                                        </p:tav>
                                        <p:tav tm="100000">
                                          <p:val>
                                            <p:strVal val="#ppt_y"/>
                                          </p:val>
                                        </p:tav>
                                      </p:tavLst>
                                    </p:anim>
                                    <p:animEffect transition="in" filter="fade">
                                      <p:cBhvr>
                                        <p:cTn id="50" dur="500"/>
                                        <p:tgtEl>
                                          <p:spTgt spid="77827">
                                            <p:txEl>
                                              <p:pRg st="5" end="5"/>
                                            </p:txEl>
                                          </p:spTgt>
                                        </p:tgtEl>
                                      </p:cBhvr>
                                    </p:animEffect>
                                  </p:childTnLst>
                                </p:cTn>
                              </p:par>
                            </p:childTnLst>
                          </p:cTn>
                        </p:par>
                      </p:childTnLst>
                    </p:cTn>
                  </p:par>
                  <p:par>
                    <p:cTn id="51" fill="hold" nodeType="clickPar">
                      <p:stCondLst>
                        <p:cond delay="indefinite"/>
                      </p:stCondLst>
                      <p:childTnLst>
                        <p:par>
                          <p:cTn id="52" fill="hold" nodeType="withGroup">
                            <p:stCondLst>
                              <p:cond delay="0"/>
                            </p:stCondLst>
                            <p:childTnLst>
                              <p:par>
                                <p:cTn id="53" presetID="58" presetClass="entr" presetSubtype="0" accel="100000" fill="hold" grpId="0" nodeType="clickEffect">
                                  <p:stCondLst>
                                    <p:cond delay="0"/>
                                  </p:stCondLst>
                                  <p:childTnLst>
                                    <p:set>
                                      <p:cBhvr>
                                        <p:cTn id="54" dur="1" fill="hold">
                                          <p:stCondLst>
                                            <p:cond delay="0"/>
                                          </p:stCondLst>
                                        </p:cTn>
                                        <p:tgtEl>
                                          <p:spTgt spid="77827">
                                            <p:txEl>
                                              <p:pRg st="6" end="6"/>
                                            </p:txEl>
                                          </p:spTgt>
                                        </p:tgtEl>
                                        <p:attrNameLst>
                                          <p:attrName>style.visibility</p:attrName>
                                        </p:attrNameLst>
                                      </p:cBhvr>
                                      <p:to>
                                        <p:strVal val="visible"/>
                                      </p:to>
                                    </p:set>
                                    <p:anim calcmode="lin" valueType="num">
                                      <p:cBhvr>
                                        <p:cTn id="55" dur="500" fill="hold"/>
                                        <p:tgtEl>
                                          <p:spTgt spid="77827">
                                            <p:txEl>
                                              <p:pRg st="6" end="6"/>
                                            </p:txEl>
                                          </p:spTgt>
                                        </p:tgtEl>
                                        <p:attrNameLst>
                                          <p:attrName>ppt_w</p:attrName>
                                        </p:attrNameLst>
                                      </p:cBhvr>
                                      <p:tavLst>
                                        <p:tav tm="0">
                                          <p:val>
                                            <p:strVal val="#ppt_w*2.5"/>
                                          </p:val>
                                        </p:tav>
                                        <p:tav tm="100000">
                                          <p:val>
                                            <p:strVal val="#ppt_w"/>
                                          </p:val>
                                        </p:tav>
                                      </p:tavLst>
                                    </p:anim>
                                    <p:anim calcmode="lin" valueType="num">
                                      <p:cBhvr>
                                        <p:cTn id="56" dur="500" fill="hold"/>
                                        <p:tgtEl>
                                          <p:spTgt spid="77827">
                                            <p:txEl>
                                              <p:pRg st="6" end="6"/>
                                            </p:txEl>
                                          </p:spTgt>
                                        </p:tgtEl>
                                        <p:attrNameLst>
                                          <p:attrName>ppt_h</p:attrName>
                                        </p:attrNameLst>
                                      </p:cBhvr>
                                      <p:tavLst>
                                        <p:tav tm="0">
                                          <p:val>
                                            <p:strVal val="#ppt_h*0.01"/>
                                          </p:val>
                                        </p:tav>
                                        <p:tav tm="100000">
                                          <p:val>
                                            <p:strVal val="#ppt_h"/>
                                          </p:val>
                                        </p:tav>
                                      </p:tavLst>
                                    </p:anim>
                                    <p:anim calcmode="lin" valueType="num">
                                      <p:cBhvr>
                                        <p:cTn id="57" dur="500" fill="hold"/>
                                        <p:tgtEl>
                                          <p:spTgt spid="77827">
                                            <p:txEl>
                                              <p:pRg st="6" end="6"/>
                                            </p:txEl>
                                          </p:spTgt>
                                        </p:tgtEl>
                                        <p:attrNameLst>
                                          <p:attrName>ppt_x</p:attrName>
                                        </p:attrNameLst>
                                      </p:cBhvr>
                                      <p:tavLst>
                                        <p:tav tm="0">
                                          <p:val>
                                            <p:strVal val="#ppt_x"/>
                                          </p:val>
                                        </p:tav>
                                        <p:tav tm="100000">
                                          <p:val>
                                            <p:strVal val="#ppt_x"/>
                                          </p:val>
                                        </p:tav>
                                      </p:tavLst>
                                    </p:anim>
                                    <p:anim calcmode="lin" valueType="num">
                                      <p:cBhvr>
                                        <p:cTn id="58" dur="500" fill="hold"/>
                                        <p:tgtEl>
                                          <p:spTgt spid="77827">
                                            <p:txEl>
                                              <p:pRg st="6" end="6"/>
                                            </p:txEl>
                                          </p:spTgt>
                                        </p:tgtEl>
                                        <p:attrNameLst>
                                          <p:attrName>ppt_y</p:attrName>
                                        </p:attrNameLst>
                                      </p:cBhvr>
                                      <p:tavLst>
                                        <p:tav tm="0">
                                          <p:val>
                                            <p:strVal val="#ppt_h+1"/>
                                          </p:val>
                                        </p:tav>
                                        <p:tav tm="100000">
                                          <p:val>
                                            <p:strVal val="#ppt_y"/>
                                          </p:val>
                                        </p:tav>
                                      </p:tavLst>
                                    </p:anim>
                                    <p:animEffect transition="in" filter="fade">
                                      <p:cBhvr>
                                        <p:cTn id="59" dur="500"/>
                                        <p:tgtEl>
                                          <p:spTgt spid="77827">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228600" y="152400"/>
            <a:ext cx="8458200" cy="609600"/>
          </a:xfrm>
        </p:spPr>
        <p:txBody>
          <a:bodyPr/>
          <a:lstStyle/>
          <a:p>
            <a:pPr eaLnBrk="1" hangingPunct="1">
              <a:defRPr/>
            </a:pPr>
            <a:r>
              <a:rPr lang="en-US" sz="3200" b="1" smtClean="0"/>
              <a:t>Converting IV to Intermittent Therapy</a:t>
            </a:r>
          </a:p>
        </p:txBody>
      </p:sp>
      <p:sp>
        <p:nvSpPr>
          <p:cNvPr id="79875" name="Rectangle 3"/>
          <p:cNvSpPr>
            <a:spLocks noGrp="1" noChangeArrowheads="1"/>
          </p:cNvSpPr>
          <p:nvPr>
            <p:ph type="body" sz="half" idx="1"/>
          </p:nvPr>
        </p:nvSpPr>
        <p:spPr>
          <a:xfrm>
            <a:off x="304800" y="914400"/>
            <a:ext cx="8534400" cy="5562600"/>
          </a:xfrm>
        </p:spPr>
        <p:txBody>
          <a:bodyPr/>
          <a:lstStyle/>
          <a:p>
            <a:pPr eaLnBrk="1" hangingPunct="1">
              <a:defRPr/>
            </a:pPr>
            <a:r>
              <a:rPr lang="en-US" sz="2400" b="1" dirty="0" smtClean="0"/>
              <a:t>Check the order</a:t>
            </a:r>
          </a:p>
          <a:p>
            <a:pPr eaLnBrk="1" hangingPunct="1">
              <a:defRPr/>
            </a:pPr>
            <a:r>
              <a:rPr lang="en-US" sz="2400" b="1" dirty="0" smtClean="0"/>
              <a:t>Obtain equipment &amp; take to bedside</a:t>
            </a:r>
          </a:p>
          <a:p>
            <a:pPr lvl="1" eaLnBrk="1" hangingPunct="1">
              <a:defRPr/>
            </a:pPr>
            <a:r>
              <a:rPr lang="en-US" sz="2000" b="1" dirty="0" smtClean="0"/>
              <a:t>Syringe with saline/heparin</a:t>
            </a:r>
          </a:p>
          <a:p>
            <a:pPr lvl="1" eaLnBrk="1" hangingPunct="1">
              <a:defRPr/>
            </a:pPr>
            <a:r>
              <a:rPr lang="en-US" sz="2000" b="1" dirty="0" smtClean="0"/>
              <a:t>INT device &amp; extension tubing</a:t>
            </a:r>
          </a:p>
          <a:p>
            <a:pPr eaLnBrk="1" hangingPunct="1">
              <a:defRPr/>
            </a:pPr>
            <a:r>
              <a:rPr lang="en-US" sz="2400" b="1" dirty="0" smtClean="0"/>
              <a:t>Check ID bracelet</a:t>
            </a:r>
          </a:p>
          <a:p>
            <a:pPr eaLnBrk="1" hangingPunct="1">
              <a:defRPr/>
            </a:pPr>
            <a:r>
              <a:rPr lang="en-US" sz="2400" b="1" dirty="0" smtClean="0"/>
              <a:t>Instruct client</a:t>
            </a:r>
          </a:p>
          <a:p>
            <a:pPr eaLnBrk="1" hangingPunct="1">
              <a:defRPr/>
            </a:pPr>
            <a:r>
              <a:rPr lang="en-US" sz="2400" b="1" dirty="0" smtClean="0"/>
              <a:t>Wash hands</a:t>
            </a:r>
          </a:p>
          <a:p>
            <a:pPr eaLnBrk="1" hangingPunct="1">
              <a:defRPr/>
            </a:pPr>
            <a:r>
              <a:rPr lang="en-US" sz="2400" b="1" dirty="0" smtClean="0"/>
              <a:t>Don gloves</a:t>
            </a:r>
          </a:p>
          <a:p>
            <a:pPr eaLnBrk="1" hangingPunct="1">
              <a:defRPr/>
            </a:pPr>
            <a:r>
              <a:rPr lang="en-US" sz="2400" b="1" dirty="0" smtClean="0"/>
              <a:t>Prime INT device</a:t>
            </a:r>
          </a:p>
          <a:p>
            <a:pPr eaLnBrk="1" hangingPunct="1">
              <a:defRPr/>
            </a:pPr>
            <a:r>
              <a:rPr lang="en-US" sz="2400" b="1" dirty="0" smtClean="0"/>
              <a:t>Remove IV tubing &amp; replace with INT device </a:t>
            </a:r>
          </a:p>
          <a:p>
            <a:pPr eaLnBrk="1" hangingPunct="1">
              <a:defRPr/>
            </a:pPr>
            <a:r>
              <a:rPr lang="en-US" sz="2400" b="1" dirty="0" smtClean="0"/>
              <a:t>Tape securely</a:t>
            </a:r>
          </a:p>
          <a:p>
            <a:pPr eaLnBrk="1" hangingPunct="1">
              <a:defRPr/>
            </a:pPr>
            <a:r>
              <a:rPr lang="en-US" sz="2400" b="1" dirty="0" smtClean="0"/>
              <a:t>Flush with saline (3 </a:t>
            </a:r>
            <a:r>
              <a:rPr lang="en-US" sz="2400" b="1" dirty="0" err="1" smtClean="0"/>
              <a:t>mls</a:t>
            </a:r>
            <a:r>
              <a:rPr lang="en-US" sz="2400" b="1" dirty="0" smtClean="0"/>
              <a:t>)/heparin (as ordered)</a:t>
            </a:r>
          </a:p>
        </p:txBody>
      </p:sp>
      <p:pic>
        <p:nvPicPr>
          <p:cNvPr id="24580" name="Picture 4" descr="j0281066"/>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a:off x="5943600" y="3276600"/>
            <a:ext cx="2484438" cy="1084263"/>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8" presetClass="entr" presetSubtype="0" accel="50000" fill="hold" grpId="0"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anim calcmode="lin" valueType="num">
                                      <p:cBhvr>
                                        <p:cTn id="7" dur="1000" fill="hold"/>
                                        <p:tgtEl>
                                          <p:spTgt spid="79875">
                                            <p:txEl>
                                              <p:pRg st="0" end="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1000" fill="hold"/>
                                        <p:tgtEl>
                                          <p:spTgt spid="79875">
                                            <p:txEl>
                                              <p:pRg st="0" end="0"/>
                                            </p:txEl>
                                          </p:spTgt>
                                        </p:tgtEl>
                                        <p:attrNameLst>
                                          <p:attrName>ppt_x</p:attrName>
                                        </p:attrNameLst>
                                      </p:cBhvr>
                                      <p:tavLst>
                                        <p:tav tm="0">
                                          <p:val>
                                            <p:fltVal val="-1"/>
                                          </p:val>
                                        </p:tav>
                                        <p:tav tm="50000">
                                          <p:val>
                                            <p:fltVal val="0.95"/>
                                          </p:val>
                                        </p:tav>
                                        <p:tav tm="100000">
                                          <p:val>
                                            <p:strVal val="#ppt_x"/>
                                          </p:val>
                                        </p:tav>
                                      </p:tavLst>
                                    </p:anim>
                                    <p:anim calcmode="lin" valueType="num">
                                      <p:cBhvr>
                                        <p:cTn id="9" dur="1000" fill="hold"/>
                                        <p:tgtEl>
                                          <p:spTgt spid="79875">
                                            <p:txEl>
                                              <p:pRg st="0" end="0"/>
                                            </p:txEl>
                                          </p:spTgt>
                                        </p:tgtEl>
                                        <p:attrNameLst>
                                          <p:attrName>ppt_y</p:attrName>
                                        </p:attrNameLst>
                                      </p:cBhvr>
                                      <p:tavLst>
                                        <p:tav tm="0">
                                          <p:val>
                                            <p:strVal val="#ppt_y"/>
                                          </p:val>
                                        </p:tav>
                                        <p:tav tm="100000">
                                          <p:val>
                                            <p:strVal val="#ppt_y"/>
                                          </p:val>
                                        </p:tav>
                                      </p:tavLst>
                                    </p:anim>
                                    <p:animEffect transition="in" filter="fade">
                                      <p:cBhvr>
                                        <p:cTn id="10" dur="1000"/>
                                        <p:tgtEl>
                                          <p:spTgt spid="79875">
                                            <p:txEl>
                                              <p:pRg st="0" end="0"/>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48" presetClass="entr" presetSubtype="0" accel="50000" fill="hold" grpId="0" nodeType="clickEffect">
                                  <p:stCondLst>
                                    <p:cond delay="0"/>
                                  </p:stCondLst>
                                  <p:childTnLst>
                                    <p:set>
                                      <p:cBhvr>
                                        <p:cTn id="14" dur="1" fill="hold">
                                          <p:stCondLst>
                                            <p:cond delay="0"/>
                                          </p:stCondLst>
                                        </p:cTn>
                                        <p:tgtEl>
                                          <p:spTgt spid="79875">
                                            <p:txEl>
                                              <p:pRg st="1" end="1"/>
                                            </p:txEl>
                                          </p:spTgt>
                                        </p:tgtEl>
                                        <p:attrNameLst>
                                          <p:attrName>style.visibility</p:attrName>
                                        </p:attrNameLst>
                                      </p:cBhvr>
                                      <p:to>
                                        <p:strVal val="visible"/>
                                      </p:to>
                                    </p:set>
                                    <p:anim calcmode="lin" valueType="num">
                                      <p:cBhvr>
                                        <p:cTn id="15" dur="1000" fill="hold"/>
                                        <p:tgtEl>
                                          <p:spTgt spid="79875">
                                            <p:txEl>
                                              <p:pRg st="1" end="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16" dur="1000" fill="hold"/>
                                        <p:tgtEl>
                                          <p:spTgt spid="79875">
                                            <p:txEl>
                                              <p:pRg st="1" end="1"/>
                                            </p:txEl>
                                          </p:spTgt>
                                        </p:tgtEl>
                                        <p:attrNameLst>
                                          <p:attrName>ppt_x</p:attrName>
                                        </p:attrNameLst>
                                      </p:cBhvr>
                                      <p:tavLst>
                                        <p:tav tm="0">
                                          <p:val>
                                            <p:fltVal val="-1"/>
                                          </p:val>
                                        </p:tav>
                                        <p:tav tm="50000">
                                          <p:val>
                                            <p:fltVal val="0.95"/>
                                          </p:val>
                                        </p:tav>
                                        <p:tav tm="100000">
                                          <p:val>
                                            <p:strVal val="#ppt_x"/>
                                          </p:val>
                                        </p:tav>
                                      </p:tavLst>
                                    </p:anim>
                                    <p:anim calcmode="lin" valueType="num">
                                      <p:cBhvr>
                                        <p:cTn id="17" dur="1000" fill="hold"/>
                                        <p:tgtEl>
                                          <p:spTgt spid="79875">
                                            <p:txEl>
                                              <p:pRg st="1" end="1"/>
                                            </p:txEl>
                                          </p:spTgt>
                                        </p:tgtEl>
                                        <p:attrNameLst>
                                          <p:attrName>ppt_y</p:attrName>
                                        </p:attrNameLst>
                                      </p:cBhvr>
                                      <p:tavLst>
                                        <p:tav tm="0">
                                          <p:val>
                                            <p:strVal val="#ppt_y"/>
                                          </p:val>
                                        </p:tav>
                                        <p:tav tm="100000">
                                          <p:val>
                                            <p:strVal val="#ppt_y"/>
                                          </p:val>
                                        </p:tav>
                                      </p:tavLst>
                                    </p:anim>
                                    <p:animEffect transition="in" filter="fade">
                                      <p:cBhvr>
                                        <p:cTn id="18" dur="1000"/>
                                        <p:tgtEl>
                                          <p:spTgt spid="79875">
                                            <p:txEl>
                                              <p:pRg st="1" end="1"/>
                                            </p:txEl>
                                          </p:spTgt>
                                        </p:tgtEl>
                                      </p:cBhvr>
                                    </p:animEffect>
                                  </p:childTnLst>
                                </p:cTn>
                              </p:par>
                              <p:par>
                                <p:cTn id="19" presetID="48" presetClass="entr" presetSubtype="0" accel="50000" fill="hold" grpId="0" nodeType="withEffect">
                                  <p:stCondLst>
                                    <p:cond delay="0"/>
                                  </p:stCondLst>
                                  <p:childTnLst>
                                    <p:set>
                                      <p:cBhvr>
                                        <p:cTn id="20" dur="1" fill="hold">
                                          <p:stCondLst>
                                            <p:cond delay="0"/>
                                          </p:stCondLst>
                                        </p:cTn>
                                        <p:tgtEl>
                                          <p:spTgt spid="79875">
                                            <p:txEl>
                                              <p:pRg st="2" end="2"/>
                                            </p:txEl>
                                          </p:spTgt>
                                        </p:tgtEl>
                                        <p:attrNameLst>
                                          <p:attrName>style.visibility</p:attrName>
                                        </p:attrNameLst>
                                      </p:cBhvr>
                                      <p:to>
                                        <p:strVal val="visible"/>
                                      </p:to>
                                    </p:set>
                                    <p:anim calcmode="lin" valueType="num">
                                      <p:cBhvr>
                                        <p:cTn id="21" dur="1000" fill="hold"/>
                                        <p:tgtEl>
                                          <p:spTgt spid="79875">
                                            <p:txEl>
                                              <p:pRg st="2" end="2"/>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2" dur="1000" fill="hold"/>
                                        <p:tgtEl>
                                          <p:spTgt spid="79875">
                                            <p:txEl>
                                              <p:pRg st="2" end="2"/>
                                            </p:txEl>
                                          </p:spTgt>
                                        </p:tgtEl>
                                        <p:attrNameLst>
                                          <p:attrName>ppt_x</p:attrName>
                                        </p:attrNameLst>
                                      </p:cBhvr>
                                      <p:tavLst>
                                        <p:tav tm="0">
                                          <p:val>
                                            <p:fltVal val="-1"/>
                                          </p:val>
                                        </p:tav>
                                        <p:tav tm="50000">
                                          <p:val>
                                            <p:fltVal val="0.95"/>
                                          </p:val>
                                        </p:tav>
                                        <p:tav tm="100000">
                                          <p:val>
                                            <p:strVal val="#ppt_x"/>
                                          </p:val>
                                        </p:tav>
                                      </p:tavLst>
                                    </p:anim>
                                    <p:anim calcmode="lin" valueType="num">
                                      <p:cBhvr>
                                        <p:cTn id="23" dur="1000" fill="hold"/>
                                        <p:tgtEl>
                                          <p:spTgt spid="79875">
                                            <p:txEl>
                                              <p:pRg st="2" end="2"/>
                                            </p:txEl>
                                          </p:spTgt>
                                        </p:tgtEl>
                                        <p:attrNameLst>
                                          <p:attrName>ppt_y</p:attrName>
                                        </p:attrNameLst>
                                      </p:cBhvr>
                                      <p:tavLst>
                                        <p:tav tm="0">
                                          <p:val>
                                            <p:strVal val="#ppt_y"/>
                                          </p:val>
                                        </p:tav>
                                        <p:tav tm="100000">
                                          <p:val>
                                            <p:strVal val="#ppt_y"/>
                                          </p:val>
                                        </p:tav>
                                      </p:tavLst>
                                    </p:anim>
                                    <p:animEffect transition="in" filter="fade">
                                      <p:cBhvr>
                                        <p:cTn id="24" dur="1000"/>
                                        <p:tgtEl>
                                          <p:spTgt spid="79875">
                                            <p:txEl>
                                              <p:pRg st="2" end="2"/>
                                            </p:txEl>
                                          </p:spTgt>
                                        </p:tgtEl>
                                      </p:cBhvr>
                                    </p:animEffect>
                                  </p:childTnLst>
                                </p:cTn>
                              </p:par>
                              <p:par>
                                <p:cTn id="25" presetID="48" presetClass="entr" presetSubtype="0" accel="50000" fill="hold" grpId="0" nodeType="withEffect">
                                  <p:stCondLst>
                                    <p:cond delay="0"/>
                                  </p:stCondLst>
                                  <p:childTnLst>
                                    <p:set>
                                      <p:cBhvr>
                                        <p:cTn id="26" dur="1" fill="hold">
                                          <p:stCondLst>
                                            <p:cond delay="0"/>
                                          </p:stCondLst>
                                        </p:cTn>
                                        <p:tgtEl>
                                          <p:spTgt spid="79875">
                                            <p:txEl>
                                              <p:pRg st="3" end="3"/>
                                            </p:txEl>
                                          </p:spTgt>
                                        </p:tgtEl>
                                        <p:attrNameLst>
                                          <p:attrName>style.visibility</p:attrName>
                                        </p:attrNameLst>
                                      </p:cBhvr>
                                      <p:to>
                                        <p:strVal val="visible"/>
                                      </p:to>
                                    </p:set>
                                    <p:anim calcmode="lin" valueType="num">
                                      <p:cBhvr>
                                        <p:cTn id="27" dur="1000" fill="hold"/>
                                        <p:tgtEl>
                                          <p:spTgt spid="79875">
                                            <p:txEl>
                                              <p:pRg st="3" end="3"/>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28" dur="1000" fill="hold"/>
                                        <p:tgtEl>
                                          <p:spTgt spid="79875">
                                            <p:txEl>
                                              <p:pRg st="3" end="3"/>
                                            </p:txEl>
                                          </p:spTgt>
                                        </p:tgtEl>
                                        <p:attrNameLst>
                                          <p:attrName>ppt_x</p:attrName>
                                        </p:attrNameLst>
                                      </p:cBhvr>
                                      <p:tavLst>
                                        <p:tav tm="0">
                                          <p:val>
                                            <p:fltVal val="-1"/>
                                          </p:val>
                                        </p:tav>
                                        <p:tav tm="50000">
                                          <p:val>
                                            <p:fltVal val="0.95"/>
                                          </p:val>
                                        </p:tav>
                                        <p:tav tm="100000">
                                          <p:val>
                                            <p:strVal val="#ppt_x"/>
                                          </p:val>
                                        </p:tav>
                                      </p:tavLst>
                                    </p:anim>
                                    <p:anim calcmode="lin" valueType="num">
                                      <p:cBhvr>
                                        <p:cTn id="29" dur="1000" fill="hold"/>
                                        <p:tgtEl>
                                          <p:spTgt spid="79875">
                                            <p:txEl>
                                              <p:pRg st="3" end="3"/>
                                            </p:txEl>
                                          </p:spTgt>
                                        </p:tgtEl>
                                        <p:attrNameLst>
                                          <p:attrName>ppt_y</p:attrName>
                                        </p:attrNameLst>
                                      </p:cBhvr>
                                      <p:tavLst>
                                        <p:tav tm="0">
                                          <p:val>
                                            <p:strVal val="#ppt_y"/>
                                          </p:val>
                                        </p:tav>
                                        <p:tav tm="100000">
                                          <p:val>
                                            <p:strVal val="#ppt_y"/>
                                          </p:val>
                                        </p:tav>
                                      </p:tavLst>
                                    </p:anim>
                                    <p:animEffect transition="in" filter="fade">
                                      <p:cBhvr>
                                        <p:cTn id="30" dur="1000"/>
                                        <p:tgtEl>
                                          <p:spTgt spid="79875">
                                            <p:txEl>
                                              <p:pRg st="3" end="3"/>
                                            </p:txEl>
                                          </p:spTgt>
                                        </p:tgtEl>
                                      </p:cBhvr>
                                    </p:animEffect>
                                  </p:childTnLst>
                                </p:cTn>
                              </p:par>
                            </p:childTnLst>
                          </p:cTn>
                        </p:par>
                      </p:childTnLst>
                    </p:cTn>
                  </p:par>
                  <p:par>
                    <p:cTn id="31" fill="hold" nodeType="clickPar">
                      <p:stCondLst>
                        <p:cond delay="indefinite"/>
                      </p:stCondLst>
                      <p:childTnLst>
                        <p:par>
                          <p:cTn id="32" fill="hold" nodeType="withGroup">
                            <p:stCondLst>
                              <p:cond delay="0"/>
                            </p:stCondLst>
                            <p:childTnLst>
                              <p:par>
                                <p:cTn id="33" presetID="48" presetClass="entr" presetSubtype="0" accel="50000" fill="hold" grpId="0" nodeType="clickEffect">
                                  <p:stCondLst>
                                    <p:cond delay="0"/>
                                  </p:stCondLst>
                                  <p:childTnLst>
                                    <p:set>
                                      <p:cBhvr>
                                        <p:cTn id="34" dur="1" fill="hold">
                                          <p:stCondLst>
                                            <p:cond delay="0"/>
                                          </p:stCondLst>
                                        </p:cTn>
                                        <p:tgtEl>
                                          <p:spTgt spid="79875">
                                            <p:txEl>
                                              <p:pRg st="4" end="4"/>
                                            </p:txEl>
                                          </p:spTgt>
                                        </p:tgtEl>
                                        <p:attrNameLst>
                                          <p:attrName>style.visibility</p:attrName>
                                        </p:attrNameLst>
                                      </p:cBhvr>
                                      <p:to>
                                        <p:strVal val="visible"/>
                                      </p:to>
                                    </p:set>
                                    <p:anim calcmode="lin" valueType="num">
                                      <p:cBhvr>
                                        <p:cTn id="35" dur="1000" fill="hold"/>
                                        <p:tgtEl>
                                          <p:spTgt spid="79875">
                                            <p:txEl>
                                              <p:pRg st="4" end="4"/>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36" dur="1000" fill="hold"/>
                                        <p:tgtEl>
                                          <p:spTgt spid="79875">
                                            <p:txEl>
                                              <p:pRg st="4" end="4"/>
                                            </p:txEl>
                                          </p:spTgt>
                                        </p:tgtEl>
                                        <p:attrNameLst>
                                          <p:attrName>ppt_x</p:attrName>
                                        </p:attrNameLst>
                                      </p:cBhvr>
                                      <p:tavLst>
                                        <p:tav tm="0">
                                          <p:val>
                                            <p:fltVal val="-1"/>
                                          </p:val>
                                        </p:tav>
                                        <p:tav tm="50000">
                                          <p:val>
                                            <p:fltVal val="0.95"/>
                                          </p:val>
                                        </p:tav>
                                        <p:tav tm="100000">
                                          <p:val>
                                            <p:strVal val="#ppt_x"/>
                                          </p:val>
                                        </p:tav>
                                      </p:tavLst>
                                    </p:anim>
                                    <p:anim calcmode="lin" valueType="num">
                                      <p:cBhvr>
                                        <p:cTn id="37" dur="1000" fill="hold"/>
                                        <p:tgtEl>
                                          <p:spTgt spid="79875">
                                            <p:txEl>
                                              <p:pRg st="4" end="4"/>
                                            </p:txEl>
                                          </p:spTgt>
                                        </p:tgtEl>
                                        <p:attrNameLst>
                                          <p:attrName>ppt_y</p:attrName>
                                        </p:attrNameLst>
                                      </p:cBhvr>
                                      <p:tavLst>
                                        <p:tav tm="0">
                                          <p:val>
                                            <p:strVal val="#ppt_y"/>
                                          </p:val>
                                        </p:tav>
                                        <p:tav tm="100000">
                                          <p:val>
                                            <p:strVal val="#ppt_y"/>
                                          </p:val>
                                        </p:tav>
                                      </p:tavLst>
                                    </p:anim>
                                    <p:animEffect transition="in" filter="fade">
                                      <p:cBhvr>
                                        <p:cTn id="38" dur="1000"/>
                                        <p:tgtEl>
                                          <p:spTgt spid="79875">
                                            <p:txEl>
                                              <p:pRg st="4" end="4"/>
                                            </p:txEl>
                                          </p:spTgt>
                                        </p:tgtEl>
                                      </p:cBhvr>
                                    </p:animEffect>
                                  </p:childTnLst>
                                </p:cTn>
                              </p:par>
                              <p:par>
                                <p:cTn id="39" presetID="48" presetClass="entr" presetSubtype="0" accel="50000" fill="hold" grpId="0" nodeType="withEffect">
                                  <p:stCondLst>
                                    <p:cond delay="0"/>
                                  </p:stCondLst>
                                  <p:childTnLst>
                                    <p:set>
                                      <p:cBhvr>
                                        <p:cTn id="40" dur="1" fill="hold">
                                          <p:stCondLst>
                                            <p:cond delay="0"/>
                                          </p:stCondLst>
                                        </p:cTn>
                                        <p:tgtEl>
                                          <p:spTgt spid="79875">
                                            <p:txEl>
                                              <p:pRg st="5" end="5"/>
                                            </p:txEl>
                                          </p:spTgt>
                                        </p:tgtEl>
                                        <p:attrNameLst>
                                          <p:attrName>style.visibility</p:attrName>
                                        </p:attrNameLst>
                                      </p:cBhvr>
                                      <p:to>
                                        <p:strVal val="visible"/>
                                      </p:to>
                                    </p:set>
                                    <p:anim calcmode="lin" valueType="num">
                                      <p:cBhvr>
                                        <p:cTn id="41" dur="1000" fill="hold"/>
                                        <p:tgtEl>
                                          <p:spTgt spid="79875">
                                            <p:txEl>
                                              <p:pRg st="5" end="5"/>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42" dur="1000" fill="hold"/>
                                        <p:tgtEl>
                                          <p:spTgt spid="79875">
                                            <p:txEl>
                                              <p:pRg st="5" end="5"/>
                                            </p:txEl>
                                          </p:spTgt>
                                        </p:tgtEl>
                                        <p:attrNameLst>
                                          <p:attrName>ppt_x</p:attrName>
                                        </p:attrNameLst>
                                      </p:cBhvr>
                                      <p:tavLst>
                                        <p:tav tm="0">
                                          <p:val>
                                            <p:fltVal val="-1"/>
                                          </p:val>
                                        </p:tav>
                                        <p:tav tm="50000">
                                          <p:val>
                                            <p:fltVal val="0.95"/>
                                          </p:val>
                                        </p:tav>
                                        <p:tav tm="100000">
                                          <p:val>
                                            <p:strVal val="#ppt_x"/>
                                          </p:val>
                                        </p:tav>
                                      </p:tavLst>
                                    </p:anim>
                                    <p:anim calcmode="lin" valueType="num">
                                      <p:cBhvr>
                                        <p:cTn id="43" dur="1000" fill="hold"/>
                                        <p:tgtEl>
                                          <p:spTgt spid="79875">
                                            <p:txEl>
                                              <p:pRg st="5" end="5"/>
                                            </p:txEl>
                                          </p:spTgt>
                                        </p:tgtEl>
                                        <p:attrNameLst>
                                          <p:attrName>ppt_y</p:attrName>
                                        </p:attrNameLst>
                                      </p:cBhvr>
                                      <p:tavLst>
                                        <p:tav tm="0">
                                          <p:val>
                                            <p:strVal val="#ppt_y"/>
                                          </p:val>
                                        </p:tav>
                                        <p:tav tm="100000">
                                          <p:val>
                                            <p:strVal val="#ppt_y"/>
                                          </p:val>
                                        </p:tav>
                                      </p:tavLst>
                                    </p:anim>
                                    <p:animEffect transition="in" filter="fade">
                                      <p:cBhvr>
                                        <p:cTn id="44" dur="1000"/>
                                        <p:tgtEl>
                                          <p:spTgt spid="79875">
                                            <p:txEl>
                                              <p:pRg st="5" end="5"/>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48" presetClass="entr" presetSubtype="0" accel="50000" fill="hold" grpId="0" nodeType="clickEffect">
                                  <p:stCondLst>
                                    <p:cond delay="0"/>
                                  </p:stCondLst>
                                  <p:childTnLst>
                                    <p:set>
                                      <p:cBhvr>
                                        <p:cTn id="48" dur="1" fill="hold">
                                          <p:stCondLst>
                                            <p:cond delay="0"/>
                                          </p:stCondLst>
                                        </p:cTn>
                                        <p:tgtEl>
                                          <p:spTgt spid="79875">
                                            <p:txEl>
                                              <p:pRg st="6" end="6"/>
                                            </p:txEl>
                                          </p:spTgt>
                                        </p:tgtEl>
                                        <p:attrNameLst>
                                          <p:attrName>style.visibility</p:attrName>
                                        </p:attrNameLst>
                                      </p:cBhvr>
                                      <p:to>
                                        <p:strVal val="visible"/>
                                      </p:to>
                                    </p:set>
                                    <p:anim calcmode="lin" valueType="num">
                                      <p:cBhvr>
                                        <p:cTn id="49" dur="1000" fill="hold"/>
                                        <p:tgtEl>
                                          <p:spTgt spid="79875">
                                            <p:txEl>
                                              <p:pRg st="6" end="6"/>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0" dur="1000" fill="hold"/>
                                        <p:tgtEl>
                                          <p:spTgt spid="79875">
                                            <p:txEl>
                                              <p:pRg st="6" end="6"/>
                                            </p:txEl>
                                          </p:spTgt>
                                        </p:tgtEl>
                                        <p:attrNameLst>
                                          <p:attrName>ppt_x</p:attrName>
                                        </p:attrNameLst>
                                      </p:cBhvr>
                                      <p:tavLst>
                                        <p:tav tm="0">
                                          <p:val>
                                            <p:fltVal val="-1"/>
                                          </p:val>
                                        </p:tav>
                                        <p:tav tm="50000">
                                          <p:val>
                                            <p:fltVal val="0.95"/>
                                          </p:val>
                                        </p:tav>
                                        <p:tav tm="100000">
                                          <p:val>
                                            <p:strVal val="#ppt_x"/>
                                          </p:val>
                                        </p:tav>
                                      </p:tavLst>
                                    </p:anim>
                                    <p:anim calcmode="lin" valueType="num">
                                      <p:cBhvr>
                                        <p:cTn id="51" dur="1000" fill="hold"/>
                                        <p:tgtEl>
                                          <p:spTgt spid="79875">
                                            <p:txEl>
                                              <p:pRg st="6" end="6"/>
                                            </p:txEl>
                                          </p:spTgt>
                                        </p:tgtEl>
                                        <p:attrNameLst>
                                          <p:attrName>ppt_y</p:attrName>
                                        </p:attrNameLst>
                                      </p:cBhvr>
                                      <p:tavLst>
                                        <p:tav tm="0">
                                          <p:val>
                                            <p:strVal val="#ppt_y"/>
                                          </p:val>
                                        </p:tav>
                                        <p:tav tm="100000">
                                          <p:val>
                                            <p:strVal val="#ppt_y"/>
                                          </p:val>
                                        </p:tav>
                                      </p:tavLst>
                                    </p:anim>
                                    <p:animEffect transition="in" filter="fade">
                                      <p:cBhvr>
                                        <p:cTn id="52" dur="1000"/>
                                        <p:tgtEl>
                                          <p:spTgt spid="79875">
                                            <p:txEl>
                                              <p:pRg st="6" end="6"/>
                                            </p:txEl>
                                          </p:spTgt>
                                        </p:tgtEl>
                                      </p:cBhvr>
                                    </p:animEffect>
                                  </p:childTnLst>
                                </p:cTn>
                              </p:par>
                              <p:par>
                                <p:cTn id="53" presetID="48" presetClass="entr" presetSubtype="0" accel="50000" fill="hold" grpId="0" nodeType="withEffect">
                                  <p:stCondLst>
                                    <p:cond delay="0"/>
                                  </p:stCondLst>
                                  <p:childTnLst>
                                    <p:set>
                                      <p:cBhvr>
                                        <p:cTn id="54" dur="1" fill="hold">
                                          <p:stCondLst>
                                            <p:cond delay="0"/>
                                          </p:stCondLst>
                                        </p:cTn>
                                        <p:tgtEl>
                                          <p:spTgt spid="79875">
                                            <p:txEl>
                                              <p:pRg st="7" end="7"/>
                                            </p:txEl>
                                          </p:spTgt>
                                        </p:tgtEl>
                                        <p:attrNameLst>
                                          <p:attrName>style.visibility</p:attrName>
                                        </p:attrNameLst>
                                      </p:cBhvr>
                                      <p:to>
                                        <p:strVal val="visible"/>
                                      </p:to>
                                    </p:set>
                                    <p:anim calcmode="lin" valueType="num">
                                      <p:cBhvr>
                                        <p:cTn id="55" dur="1000" fill="hold"/>
                                        <p:tgtEl>
                                          <p:spTgt spid="79875">
                                            <p:txEl>
                                              <p:pRg st="7" end="7"/>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56" dur="1000" fill="hold"/>
                                        <p:tgtEl>
                                          <p:spTgt spid="79875">
                                            <p:txEl>
                                              <p:pRg st="7" end="7"/>
                                            </p:txEl>
                                          </p:spTgt>
                                        </p:tgtEl>
                                        <p:attrNameLst>
                                          <p:attrName>ppt_x</p:attrName>
                                        </p:attrNameLst>
                                      </p:cBhvr>
                                      <p:tavLst>
                                        <p:tav tm="0">
                                          <p:val>
                                            <p:fltVal val="-1"/>
                                          </p:val>
                                        </p:tav>
                                        <p:tav tm="50000">
                                          <p:val>
                                            <p:fltVal val="0.95"/>
                                          </p:val>
                                        </p:tav>
                                        <p:tav tm="100000">
                                          <p:val>
                                            <p:strVal val="#ppt_x"/>
                                          </p:val>
                                        </p:tav>
                                      </p:tavLst>
                                    </p:anim>
                                    <p:anim calcmode="lin" valueType="num">
                                      <p:cBhvr>
                                        <p:cTn id="57" dur="1000" fill="hold"/>
                                        <p:tgtEl>
                                          <p:spTgt spid="79875">
                                            <p:txEl>
                                              <p:pRg st="7" end="7"/>
                                            </p:txEl>
                                          </p:spTgt>
                                        </p:tgtEl>
                                        <p:attrNameLst>
                                          <p:attrName>ppt_y</p:attrName>
                                        </p:attrNameLst>
                                      </p:cBhvr>
                                      <p:tavLst>
                                        <p:tav tm="0">
                                          <p:val>
                                            <p:strVal val="#ppt_y"/>
                                          </p:val>
                                        </p:tav>
                                        <p:tav tm="100000">
                                          <p:val>
                                            <p:strVal val="#ppt_y"/>
                                          </p:val>
                                        </p:tav>
                                      </p:tavLst>
                                    </p:anim>
                                    <p:animEffect transition="in" filter="fade">
                                      <p:cBhvr>
                                        <p:cTn id="58" dur="1000"/>
                                        <p:tgtEl>
                                          <p:spTgt spid="79875">
                                            <p:txEl>
                                              <p:pRg st="7" end="7"/>
                                            </p:txEl>
                                          </p:spTgt>
                                        </p:tgtEl>
                                      </p:cBhvr>
                                    </p:animEffect>
                                  </p:childTnLst>
                                </p:cTn>
                              </p:par>
                            </p:childTnLst>
                          </p:cTn>
                        </p:par>
                      </p:childTnLst>
                    </p:cTn>
                  </p:par>
                  <p:par>
                    <p:cTn id="59" fill="hold" nodeType="clickPar">
                      <p:stCondLst>
                        <p:cond delay="indefinite"/>
                      </p:stCondLst>
                      <p:childTnLst>
                        <p:par>
                          <p:cTn id="60" fill="hold" nodeType="withGroup">
                            <p:stCondLst>
                              <p:cond delay="0"/>
                            </p:stCondLst>
                            <p:childTnLst>
                              <p:par>
                                <p:cTn id="61" presetID="48" presetClass="entr" presetSubtype="0" accel="50000" fill="hold" grpId="0" nodeType="clickEffect">
                                  <p:stCondLst>
                                    <p:cond delay="0"/>
                                  </p:stCondLst>
                                  <p:childTnLst>
                                    <p:set>
                                      <p:cBhvr>
                                        <p:cTn id="62" dur="1" fill="hold">
                                          <p:stCondLst>
                                            <p:cond delay="0"/>
                                          </p:stCondLst>
                                        </p:cTn>
                                        <p:tgtEl>
                                          <p:spTgt spid="79875">
                                            <p:txEl>
                                              <p:pRg st="8" end="8"/>
                                            </p:txEl>
                                          </p:spTgt>
                                        </p:tgtEl>
                                        <p:attrNameLst>
                                          <p:attrName>style.visibility</p:attrName>
                                        </p:attrNameLst>
                                      </p:cBhvr>
                                      <p:to>
                                        <p:strVal val="visible"/>
                                      </p:to>
                                    </p:set>
                                    <p:anim calcmode="lin" valueType="num">
                                      <p:cBhvr>
                                        <p:cTn id="63" dur="1000" fill="hold"/>
                                        <p:tgtEl>
                                          <p:spTgt spid="79875">
                                            <p:txEl>
                                              <p:pRg st="8" end="8"/>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64" dur="1000" fill="hold"/>
                                        <p:tgtEl>
                                          <p:spTgt spid="79875">
                                            <p:txEl>
                                              <p:pRg st="8" end="8"/>
                                            </p:txEl>
                                          </p:spTgt>
                                        </p:tgtEl>
                                        <p:attrNameLst>
                                          <p:attrName>ppt_x</p:attrName>
                                        </p:attrNameLst>
                                      </p:cBhvr>
                                      <p:tavLst>
                                        <p:tav tm="0">
                                          <p:val>
                                            <p:fltVal val="-1"/>
                                          </p:val>
                                        </p:tav>
                                        <p:tav tm="50000">
                                          <p:val>
                                            <p:fltVal val="0.95"/>
                                          </p:val>
                                        </p:tav>
                                        <p:tav tm="100000">
                                          <p:val>
                                            <p:strVal val="#ppt_x"/>
                                          </p:val>
                                        </p:tav>
                                      </p:tavLst>
                                    </p:anim>
                                    <p:anim calcmode="lin" valueType="num">
                                      <p:cBhvr>
                                        <p:cTn id="65" dur="1000" fill="hold"/>
                                        <p:tgtEl>
                                          <p:spTgt spid="79875">
                                            <p:txEl>
                                              <p:pRg st="8" end="8"/>
                                            </p:txEl>
                                          </p:spTgt>
                                        </p:tgtEl>
                                        <p:attrNameLst>
                                          <p:attrName>ppt_y</p:attrName>
                                        </p:attrNameLst>
                                      </p:cBhvr>
                                      <p:tavLst>
                                        <p:tav tm="0">
                                          <p:val>
                                            <p:strVal val="#ppt_y"/>
                                          </p:val>
                                        </p:tav>
                                        <p:tav tm="100000">
                                          <p:val>
                                            <p:strVal val="#ppt_y"/>
                                          </p:val>
                                        </p:tav>
                                      </p:tavLst>
                                    </p:anim>
                                    <p:animEffect transition="in" filter="fade">
                                      <p:cBhvr>
                                        <p:cTn id="66" dur="1000"/>
                                        <p:tgtEl>
                                          <p:spTgt spid="79875">
                                            <p:txEl>
                                              <p:pRg st="8" end="8"/>
                                            </p:txEl>
                                          </p:spTgt>
                                        </p:tgtEl>
                                      </p:cBhvr>
                                    </p:animEffect>
                                  </p:childTnLst>
                                </p:cTn>
                              </p:par>
                            </p:childTnLst>
                          </p:cTn>
                        </p:par>
                      </p:childTnLst>
                    </p:cTn>
                  </p:par>
                  <p:par>
                    <p:cTn id="67" fill="hold" nodeType="clickPar">
                      <p:stCondLst>
                        <p:cond delay="indefinite"/>
                      </p:stCondLst>
                      <p:childTnLst>
                        <p:par>
                          <p:cTn id="68" fill="hold" nodeType="withGroup">
                            <p:stCondLst>
                              <p:cond delay="0"/>
                            </p:stCondLst>
                            <p:childTnLst>
                              <p:par>
                                <p:cTn id="69" presetID="48" presetClass="entr" presetSubtype="0" accel="50000" fill="hold" grpId="0" nodeType="clickEffect">
                                  <p:stCondLst>
                                    <p:cond delay="0"/>
                                  </p:stCondLst>
                                  <p:childTnLst>
                                    <p:set>
                                      <p:cBhvr>
                                        <p:cTn id="70" dur="1" fill="hold">
                                          <p:stCondLst>
                                            <p:cond delay="0"/>
                                          </p:stCondLst>
                                        </p:cTn>
                                        <p:tgtEl>
                                          <p:spTgt spid="79875">
                                            <p:txEl>
                                              <p:pRg st="9" end="9"/>
                                            </p:txEl>
                                          </p:spTgt>
                                        </p:tgtEl>
                                        <p:attrNameLst>
                                          <p:attrName>style.visibility</p:attrName>
                                        </p:attrNameLst>
                                      </p:cBhvr>
                                      <p:to>
                                        <p:strVal val="visible"/>
                                      </p:to>
                                    </p:set>
                                    <p:anim calcmode="lin" valueType="num">
                                      <p:cBhvr>
                                        <p:cTn id="71" dur="1000" fill="hold"/>
                                        <p:tgtEl>
                                          <p:spTgt spid="79875">
                                            <p:txEl>
                                              <p:pRg st="9" end="9"/>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2" dur="1000" fill="hold"/>
                                        <p:tgtEl>
                                          <p:spTgt spid="79875">
                                            <p:txEl>
                                              <p:pRg st="9" end="9"/>
                                            </p:txEl>
                                          </p:spTgt>
                                        </p:tgtEl>
                                        <p:attrNameLst>
                                          <p:attrName>ppt_x</p:attrName>
                                        </p:attrNameLst>
                                      </p:cBhvr>
                                      <p:tavLst>
                                        <p:tav tm="0">
                                          <p:val>
                                            <p:fltVal val="-1"/>
                                          </p:val>
                                        </p:tav>
                                        <p:tav tm="50000">
                                          <p:val>
                                            <p:fltVal val="0.95"/>
                                          </p:val>
                                        </p:tav>
                                        <p:tav tm="100000">
                                          <p:val>
                                            <p:strVal val="#ppt_x"/>
                                          </p:val>
                                        </p:tav>
                                      </p:tavLst>
                                    </p:anim>
                                    <p:anim calcmode="lin" valueType="num">
                                      <p:cBhvr>
                                        <p:cTn id="73" dur="1000" fill="hold"/>
                                        <p:tgtEl>
                                          <p:spTgt spid="79875">
                                            <p:txEl>
                                              <p:pRg st="9" end="9"/>
                                            </p:txEl>
                                          </p:spTgt>
                                        </p:tgtEl>
                                        <p:attrNameLst>
                                          <p:attrName>ppt_y</p:attrName>
                                        </p:attrNameLst>
                                      </p:cBhvr>
                                      <p:tavLst>
                                        <p:tav tm="0">
                                          <p:val>
                                            <p:strVal val="#ppt_y"/>
                                          </p:val>
                                        </p:tav>
                                        <p:tav tm="100000">
                                          <p:val>
                                            <p:strVal val="#ppt_y"/>
                                          </p:val>
                                        </p:tav>
                                      </p:tavLst>
                                    </p:anim>
                                    <p:animEffect transition="in" filter="fade">
                                      <p:cBhvr>
                                        <p:cTn id="74" dur="1000"/>
                                        <p:tgtEl>
                                          <p:spTgt spid="79875">
                                            <p:txEl>
                                              <p:pRg st="9" end="9"/>
                                            </p:txEl>
                                          </p:spTgt>
                                        </p:tgtEl>
                                      </p:cBhvr>
                                    </p:animEffect>
                                  </p:childTnLst>
                                </p:cTn>
                              </p:par>
                              <p:par>
                                <p:cTn id="75" presetID="48" presetClass="entr" presetSubtype="0" accel="50000" fill="hold" grpId="0" nodeType="withEffect">
                                  <p:stCondLst>
                                    <p:cond delay="0"/>
                                  </p:stCondLst>
                                  <p:childTnLst>
                                    <p:set>
                                      <p:cBhvr>
                                        <p:cTn id="76" dur="1" fill="hold">
                                          <p:stCondLst>
                                            <p:cond delay="0"/>
                                          </p:stCondLst>
                                        </p:cTn>
                                        <p:tgtEl>
                                          <p:spTgt spid="79875">
                                            <p:txEl>
                                              <p:pRg st="10" end="10"/>
                                            </p:txEl>
                                          </p:spTgt>
                                        </p:tgtEl>
                                        <p:attrNameLst>
                                          <p:attrName>style.visibility</p:attrName>
                                        </p:attrNameLst>
                                      </p:cBhvr>
                                      <p:to>
                                        <p:strVal val="visible"/>
                                      </p:to>
                                    </p:set>
                                    <p:anim calcmode="lin" valueType="num">
                                      <p:cBhvr>
                                        <p:cTn id="77" dur="1000" fill="hold"/>
                                        <p:tgtEl>
                                          <p:spTgt spid="79875">
                                            <p:txEl>
                                              <p:pRg st="10" end="10"/>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78" dur="1000" fill="hold"/>
                                        <p:tgtEl>
                                          <p:spTgt spid="79875">
                                            <p:txEl>
                                              <p:pRg st="10" end="10"/>
                                            </p:txEl>
                                          </p:spTgt>
                                        </p:tgtEl>
                                        <p:attrNameLst>
                                          <p:attrName>ppt_x</p:attrName>
                                        </p:attrNameLst>
                                      </p:cBhvr>
                                      <p:tavLst>
                                        <p:tav tm="0">
                                          <p:val>
                                            <p:fltVal val="-1"/>
                                          </p:val>
                                        </p:tav>
                                        <p:tav tm="50000">
                                          <p:val>
                                            <p:fltVal val="0.95"/>
                                          </p:val>
                                        </p:tav>
                                        <p:tav tm="100000">
                                          <p:val>
                                            <p:strVal val="#ppt_x"/>
                                          </p:val>
                                        </p:tav>
                                      </p:tavLst>
                                    </p:anim>
                                    <p:anim calcmode="lin" valueType="num">
                                      <p:cBhvr>
                                        <p:cTn id="79" dur="1000" fill="hold"/>
                                        <p:tgtEl>
                                          <p:spTgt spid="79875">
                                            <p:txEl>
                                              <p:pRg st="10" end="10"/>
                                            </p:txEl>
                                          </p:spTgt>
                                        </p:tgtEl>
                                        <p:attrNameLst>
                                          <p:attrName>ppt_y</p:attrName>
                                        </p:attrNameLst>
                                      </p:cBhvr>
                                      <p:tavLst>
                                        <p:tav tm="0">
                                          <p:val>
                                            <p:strVal val="#ppt_y"/>
                                          </p:val>
                                        </p:tav>
                                        <p:tav tm="100000">
                                          <p:val>
                                            <p:strVal val="#ppt_y"/>
                                          </p:val>
                                        </p:tav>
                                      </p:tavLst>
                                    </p:anim>
                                    <p:animEffect transition="in" filter="fade">
                                      <p:cBhvr>
                                        <p:cTn id="80" dur="1000"/>
                                        <p:tgtEl>
                                          <p:spTgt spid="79875">
                                            <p:txEl>
                                              <p:pRg st="10" end="10"/>
                                            </p:txEl>
                                          </p:spTgt>
                                        </p:tgtEl>
                                      </p:cBhvr>
                                    </p:animEffect>
                                  </p:childTnLst>
                                </p:cTn>
                              </p:par>
                              <p:par>
                                <p:cTn id="81" presetID="48" presetClass="entr" presetSubtype="0" accel="50000" fill="hold" grpId="0" nodeType="withEffect">
                                  <p:stCondLst>
                                    <p:cond delay="0"/>
                                  </p:stCondLst>
                                  <p:childTnLst>
                                    <p:set>
                                      <p:cBhvr>
                                        <p:cTn id="82" dur="1" fill="hold">
                                          <p:stCondLst>
                                            <p:cond delay="0"/>
                                          </p:stCondLst>
                                        </p:cTn>
                                        <p:tgtEl>
                                          <p:spTgt spid="79875">
                                            <p:txEl>
                                              <p:pRg st="11" end="11"/>
                                            </p:txEl>
                                          </p:spTgt>
                                        </p:tgtEl>
                                        <p:attrNameLst>
                                          <p:attrName>style.visibility</p:attrName>
                                        </p:attrNameLst>
                                      </p:cBhvr>
                                      <p:to>
                                        <p:strVal val="visible"/>
                                      </p:to>
                                    </p:set>
                                    <p:anim calcmode="lin" valueType="num">
                                      <p:cBhvr>
                                        <p:cTn id="83" dur="1000" fill="hold"/>
                                        <p:tgtEl>
                                          <p:spTgt spid="79875">
                                            <p:txEl>
                                              <p:pRg st="11" end="11"/>
                                            </p:txEl>
                                          </p:spTgt>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4" dur="1000" fill="hold"/>
                                        <p:tgtEl>
                                          <p:spTgt spid="79875">
                                            <p:txEl>
                                              <p:pRg st="11" end="11"/>
                                            </p:txEl>
                                          </p:spTgt>
                                        </p:tgtEl>
                                        <p:attrNameLst>
                                          <p:attrName>ppt_x</p:attrName>
                                        </p:attrNameLst>
                                      </p:cBhvr>
                                      <p:tavLst>
                                        <p:tav tm="0">
                                          <p:val>
                                            <p:fltVal val="-1"/>
                                          </p:val>
                                        </p:tav>
                                        <p:tav tm="50000">
                                          <p:val>
                                            <p:fltVal val="0.95"/>
                                          </p:val>
                                        </p:tav>
                                        <p:tav tm="100000">
                                          <p:val>
                                            <p:strVal val="#ppt_x"/>
                                          </p:val>
                                        </p:tav>
                                      </p:tavLst>
                                    </p:anim>
                                    <p:anim calcmode="lin" valueType="num">
                                      <p:cBhvr>
                                        <p:cTn id="85" dur="1000" fill="hold"/>
                                        <p:tgtEl>
                                          <p:spTgt spid="79875">
                                            <p:txEl>
                                              <p:pRg st="11" end="11"/>
                                            </p:txEl>
                                          </p:spTgt>
                                        </p:tgtEl>
                                        <p:attrNameLst>
                                          <p:attrName>ppt_y</p:attrName>
                                        </p:attrNameLst>
                                      </p:cBhvr>
                                      <p:tavLst>
                                        <p:tav tm="0">
                                          <p:val>
                                            <p:strVal val="#ppt_y"/>
                                          </p:val>
                                        </p:tav>
                                        <p:tav tm="100000">
                                          <p:val>
                                            <p:strVal val="#ppt_y"/>
                                          </p:val>
                                        </p:tav>
                                      </p:tavLst>
                                    </p:anim>
                                    <p:animEffect transition="in" filter="fade">
                                      <p:cBhvr>
                                        <p:cTn id="86" dur="1000"/>
                                        <p:tgtEl>
                                          <p:spTgt spid="79875">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987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a:xfrm>
            <a:off x="457200" y="152400"/>
            <a:ext cx="8229600" cy="838200"/>
          </a:xfrm>
        </p:spPr>
        <p:txBody>
          <a:bodyPr/>
          <a:lstStyle/>
          <a:p>
            <a:pPr eaLnBrk="1" hangingPunct="1">
              <a:defRPr/>
            </a:pPr>
            <a:r>
              <a:rPr lang="en-US" sz="3600" b="1" smtClean="0"/>
              <a:t>IV Site Complications</a:t>
            </a:r>
          </a:p>
        </p:txBody>
      </p:sp>
      <p:sp>
        <p:nvSpPr>
          <p:cNvPr id="82947" name="Rectangle 3"/>
          <p:cNvSpPr>
            <a:spLocks noGrp="1" noChangeArrowheads="1"/>
          </p:cNvSpPr>
          <p:nvPr>
            <p:ph type="body" idx="1"/>
          </p:nvPr>
        </p:nvSpPr>
        <p:spPr>
          <a:xfrm>
            <a:off x="228600" y="1524000"/>
            <a:ext cx="8610600" cy="5334000"/>
          </a:xfrm>
        </p:spPr>
        <p:txBody>
          <a:bodyPr/>
          <a:lstStyle/>
          <a:p>
            <a:pPr eaLnBrk="1" hangingPunct="1">
              <a:defRPr/>
            </a:pPr>
            <a:r>
              <a:rPr lang="en-US" b="1" dirty="0" smtClean="0"/>
              <a:t>Assess IV site for: </a:t>
            </a:r>
          </a:p>
          <a:p>
            <a:pPr lvl="1" eaLnBrk="1" hangingPunct="1">
              <a:defRPr/>
            </a:pPr>
            <a:r>
              <a:rPr lang="en-US" b="1" dirty="0" smtClean="0"/>
              <a:t>Infection: redness, warmth, swelling &amp; pain; possible fever, &amp; site discharge</a:t>
            </a:r>
          </a:p>
          <a:p>
            <a:pPr lvl="1" eaLnBrk="1" hangingPunct="1">
              <a:defRPr/>
            </a:pPr>
            <a:r>
              <a:rPr lang="en-US" b="1" dirty="0" smtClean="0"/>
              <a:t>Infiltration: redness, edema at the site, burning pain, coldness, fluid will not flow by gravity</a:t>
            </a:r>
          </a:p>
          <a:p>
            <a:pPr lvl="1" eaLnBrk="1" hangingPunct="1">
              <a:defRPr/>
            </a:pPr>
            <a:r>
              <a:rPr lang="en-US" b="1" dirty="0" smtClean="0"/>
              <a:t>Blood backflow does not always mean IV not infiltrated</a:t>
            </a:r>
          </a:p>
          <a:p>
            <a:pPr eaLnBrk="1" hangingPunct="1">
              <a:defRPr/>
            </a:pPr>
            <a:endParaRPr lang="en-US" dirty="0" smtClean="0"/>
          </a:p>
          <a:p>
            <a:pPr eaLnBrk="1" hangingPunct="1">
              <a:defRPr/>
            </a:pPr>
            <a:endParaRPr lang="en-US" dirty="0" smtClean="0"/>
          </a:p>
        </p:txBody>
      </p:sp>
      <p:pic>
        <p:nvPicPr>
          <p:cNvPr id="25604" name="Picture 4" descr="MCHM00418_0000[1]"/>
          <p:cNvPicPr>
            <a:picLocks noChangeAspect="1" noChangeArrowheads="1"/>
          </p:cNvPicPr>
          <p:nvPr>
            <p:ph idx="4294967295"/>
          </p:nvPr>
        </p:nvPicPr>
        <p:blipFill>
          <a:blip r:embed="rId3" cstate="print">
            <a:extLst>
              <a:ext uri="{28A0092B-C50C-407E-A947-70E740481C1C}">
                <a14:useLocalDpi xmlns:a14="http://schemas.microsoft.com/office/drawing/2010/main" val="0"/>
              </a:ext>
            </a:extLst>
          </a:blip>
          <a:srcRect/>
          <a:stretch>
            <a:fillRect/>
          </a:stretch>
        </p:blipFill>
        <p:spPr>
          <a:xfrm>
            <a:off x="7315200" y="533400"/>
            <a:ext cx="1601788" cy="1458913"/>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p:cTn id="7" dur="500" fill="hold"/>
                                        <p:tgtEl>
                                          <p:spTgt spid="82947">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2947">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82947">
                                            <p:txEl>
                                              <p:pRg st="1" end="1"/>
                                            </p:txEl>
                                          </p:spTgt>
                                        </p:tgtEl>
                                        <p:attrNameLst>
                                          <p:attrName>style.visibility</p:attrName>
                                        </p:attrNameLst>
                                      </p:cBhvr>
                                      <p:to>
                                        <p:strVal val="visible"/>
                                      </p:to>
                                    </p:set>
                                    <p:anim calcmode="lin" valueType="num">
                                      <p:cBhvr>
                                        <p:cTn id="11" dur="500" fill="hold"/>
                                        <p:tgtEl>
                                          <p:spTgt spid="82947">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82947">
                                            <p:txEl>
                                              <p:pRg st="1" end="1"/>
                                            </p:txEl>
                                          </p:spTgt>
                                        </p:tgtEl>
                                        <p:attrNameLst>
                                          <p:attrName>ppt_h</p:attrName>
                                        </p:attrNameLst>
                                      </p:cBhvr>
                                      <p:tavLst>
                                        <p:tav tm="0">
                                          <p:val>
                                            <p:strVal val="#ppt_h"/>
                                          </p:val>
                                        </p:tav>
                                        <p:tav tm="100000">
                                          <p:val>
                                            <p:strVal val="#ppt_h"/>
                                          </p:val>
                                        </p:tav>
                                      </p:tavLst>
                                    </p:anim>
                                  </p:childTnLst>
                                </p:cTn>
                              </p:par>
                              <p:par>
                                <p:cTn id="13" presetID="17" presetClass="entr" presetSubtype="10" fill="hold" grpId="0" nodeType="withEffect">
                                  <p:stCondLst>
                                    <p:cond delay="0"/>
                                  </p:stCondLst>
                                  <p:childTnLst>
                                    <p:set>
                                      <p:cBhvr>
                                        <p:cTn id="14" dur="1" fill="hold">
                                          <p:stCondLst>
                                            <p:cond delay="0"/>
                                          </p:stCondLst>
                                        </p:cTn>
                                        <p:tgtEl>
                                          <p:spTgt spid="82947">
                                            <p:txEl>
                                              <p:pRg st="2" end="2"/>
                                            </p:txEl>
                                          </p:spTgt>
                                        </p:tgtEl>
                                        <p:attrNameLst>
                                          <p:attrName>style.visibility</p:attrName>
                                        </p:attrNameLst>
                                      </p:cBhvr>
                                      <p:to>
                                        <p:strVal val="visible"/>
                                      </p:to>
                                    </p:set>
                                    <p:anim calcmode="lin" valueType="num">
                                      <p:cBhvr>
                                        <p:cTn id="15" dur="500" fill="hold"/>
                                        <p:tgtEl>
                                          <p:spTgt spid="82947">
                                            <p:txEl>
                                              <p:pRg st="2" end="2"/>
                                            </p:txEl>
                                          </p:spTgt>
                                        </p:tgtEl>
                                        <p:attrNameLst>
                                          <p:attrName>ppt_w</p:attrName>
                                        </p:attrNameLst>
                                      </p:cBhvr>
                                      <p:tavLst>
                                        <p:tav tm="0">
                                          <p:val>
                                            <p:fltVal val="0"/>
                                          </p:val>
                                        </p:tav>
                                        <p:tav tm="100000">
                                          <p:val>
                                            <p:strVal val="#ppt_w"/>
                                          </p:val>
                                        </p:tav>
                                      </p:tavLst>
                                    </p:anim>
                                    <p:anim calcmode="lin" valueType="num">
                                      <p:cBhvr>
                                        <p:cTn id="16" dur="500" fill="hold"/>
                                        <p:tgtEl>
                                          <p:spTgt spid="82947">
                                            <p:txEl>
                                              <p:pRg st="2" end="2"/>
                                            </p:txEl>
                                          </p:spTgt>
                                        </p:tgtEl>
                                        <p:attrNameLst>
                                          <p:attrName>ppt_h</p:attrName>
                                        </p:attrNameLst>
                                      </p:cBhvr>
                                      <p:tavLst>
                                        <p:tav tm="0">
                                          <p:val>
                                            <p:strVal val="#ppt_h"/>
                                          </p:val>
                                        </p:tav>
                                        <p:tav tm="100000">
                                          <p:val>
                                            <p:strVal val="#ppt_h"/>
                                          </p:val>
                                        </p:tav>
                                      </p:tavLst>
                                    </p:anim>
                                  </p:childTnLst>
                                </p:cTn>
                              </p:par>
                              <p:par>
                                <p:cTn id="17" presetID="17" presetClass="entr" presetSubtype="10" fill="hold" grpId="0" nodeType="withEffect">
                                  <p:stCondLst>
                                    <p:cond delay="0"/>
                                  </p:stCondLst>
                                  <p:childTnLst>
                                    <p:set>
                                      <p:cBhvr>
                                        <p:cTn id="18" dur="1" fill="hold">
                                          <p:stCondLst>
                                            <p:cond delay="0"/>
                                          </p:stCondLst>
                                        </p:cTn>
                                        <p:tgtEl>
                                          <p:spTgt spid="82947">
                                            <p:txEl>
                                              <p:pRg st="3" end="3"/>
                                            </p:txEl>
                                          </p:spTgt>
                                        </p:tgtEl>
                                        <p:attrNameLst>
                                          <p:attrName>style.visibility</p:attrName>
                                        </p:attrNameLst>
                                      </p:cBhvr>
                                      <p:to>
                                        <p:strVal val="visible"/>
                                      </p:to>
                                    </p:set>
                                    <p:anim calcmode="lin" valueType="num">
                                      <p:cBhvr>
                                        <p:cTn id="19" dur="500" fill="hold"/>
                                        <p:tgtEl>
                                          <p:spTgt spid="82947">
                                            <p:txEl>
                                              <p:pRg st="3" end="3"/>
                                            </p:txEl>
                                          </p:spTgt>
                                        </p:tgtEl>
                                        <p:attrNameLst>
                                          <p:attrName>ppt_w</p:attrName>
                                        </p:attrNameLst>
                                      </p:cBhvr>
                                      <p:tavLst>
                                        <p:tav tm="0">
                                          <p:val>
                                            <p:fltVal val="0"/>
                                          </p:val>
                                        </p:tav>
                                        <p:tav tm="100000">
                                          <p:val>
                                            <p:strVal val="#ppt_w"/>
                                          </p:val>
                                        </p:tav>
                                      </p:tavLst>
                                    </p:anim>
                                    <p:anim calcmode="lin" valueType="num">
                                      <p:cBhvr>
                                        <p:cTn id="20" dur="500" fill="hold"/>
                                        <p:tgtEl>
                                          <p:spTgt spid="82947">
                                            <p:txEl>
                                              <p:pRg st="3" end="3"/>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2947"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title"/>
          </p:nvPr>
        </p:nvSpPr>
        <p:spPr>
          <a:xfrm>
            <a:off x="457200" y="381000"/>
            <a:ext cx="8229600" cy="762000"/>
          </a:xfrm>
        </p:spPr>
        <p:txBody>
          <a:bodyPr/>
          <a:lstStyle/>
          <a:p>
            <a:pPr eaLnBrk="1" hangingPunct="1">
              <a:defRPr/>
            </a:pPr>
            <a:r>
              <a:rPr lang="en-US" sz="3600" smtClean="0"/>
              <a:t>Other IV Complications</a:t>
            </a:r>
          </a:p>
        </p:txBody>
      </p:sp>
      <p:sp>
        <p:nvSpPr>
          <p:cNvPr id="84995" name="Rectangle 3"/>
          <p:cNvSpPr>
            <a:spLocks noGrp="1" noChangeArrowheads="1"/>
          </p:cNvSpPr>
          <p:nvPr>
            <p:ph type="body" idx="1"/>
          </p:nvPr>
        </p:nvSpPr>
        <p:spPr>
          <a:xfrm>
            <a:off x="457200" y="1219200"/>
            <a:ext cx="8229600" cy="4876800"/>
          </a:xfrm>
        </p:spPr>
        <p:txBody>
          <a:bodyPr/>
          <a:lstStyle/>
          <a:p>
            <a:pPr eaLnBrk="1" hangingPunct="1">
              <a:defRPr/>
            </a:pPr>
            <a:r>
              <a:rPr lang="en-US" dirty="0" smtClean="0"/>
              <a:t>Allergic reaction : rash, redness, itching, anaphylaxis</a:t>
            </a:r>
          </a:p>
          <a:p>
            <a:pPr eaLnBrk="1" hangingPunct="1">
              <a:defRPr/>
            </a:pPr>
            <a:r>
              <a:rPr lang="en-US" dirty="0" smtClean="0"/>
              <a:t>Circulatory overload: dyspnea, cyanosis, JVD, edema, wt gain, </a:t>
            </a:r>
            <a:r>
              <a:rPr lang="en-US" dirty="0" err="1" smtClean="0"/>
              <a:t>ascites</a:t>
            </a:r>
            <a:endParaRPr lang="en-US" dirty="0" smtClean="0"/>
          </a:p>
          <a:p>
            <a:pPr eaLnBrk="1" hangingPunct="1">
              <a:defRPr/>
            </a:pPr>
            <a:r>
              <a:rPr lang="en-US" dirty="0" smtClean="0"/>
              <a:t>Air embolism: decreased blood pressure, cyanosis, tachycardia, JVD, dyspnea</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84995">
                                            <p:txEl>
                                              <p:pRg st="0" end="0"/>
                                            </p:txEl>
                                          </p:spTgt>
                                        </p:tgtEl>
                                        <p:attrNameLst>
                                          <p:attrName>style.visibility</p:attrName>
                                        </p:attrNameLst>
                                      </p:cBhvr>
                                      <p:to>
                                        <p:strVal val="visible"/>
                                      </p:to>
                                    </p:set>
                                    <p:anim calcmode="lin" valueType="num">
                                      <p:cBhvr>
                                        <p:cTn id="7" dur="500" fill="hold"/>
                                        <p:tgtEl>
                                          <p:spTgt spid="84995">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84995">
                                            <p:txEl>
                                              <p:pRg st="0" end="0"/>
                                            </p:txEl>
                                          </p:spTgt>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17" presetClass="entr" presetSubtype="10" fill="hold" grpId="0" nodeType="clickEffect">
                                  <p:stCondLst>
                                    <p:cond delay="0"/>
                                  </p:stCondLst>
                                  <p:childTnLst>
                                    <p:set>
                                      <p:cBhvr>
                                        <p:cTn id="12" dur="1" fill="hold">
                                          <p:stCondLst>
                                            <p:cond delay="0"/>
                                          </p:stCondLst>
                                        </p:cTn>
                                        <p:tgtEl>
                                          <p:spTgt spid="84995">
                                            <p:txEl>
                                              <p:pRg st="1" end="1"/>
                                            </p:txEl>
                                          </p:spTgt>
                                        </p:tgtEl>
                                        <p:attrNameLst>
                                          <p:attrName>style.visibility</p:attrName>
                                        </p:attrNameLst>
                                      </p:cBhvr>
                                      <p:to>
                                        <p:strVal val="visible"/>
                                      </p:to>
                                    </p:set>
                                    <p:anim calcmode="lin" valueType="num">
                                      <p:cBhvr>
                                        <p:cTn id="13" dur="500" fill="hold"/>
                                        <p:tgtEl>
                                          <p:spTgt spid="84995">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8499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17" presetClass="entr" presetSubtype="10" fill="hold" grpId="0" nodeType="clickEffect">
                                  <p:stCondLst>
                                    <p:cond delay="0"/>
                                  </p:stCondLst>
                                  <p:childTnLst>
                                    <p:set>
                                      <p:cBhvr>
                                        <p:cTn id="18" dur="1" fill="hold">
                                          <p:stCondLst>
                                            <p:cond delay="0"/>
                                          </p:stCondLst>
                                        </p:cTn>
                                        <p:tgtEl>
                                          <p:spTgt spid="84995">
                                            <p:txEl>
                                              <p:pRg st="2" end="2"/>
                                            </p:txEl>
                                          </p:spTgt>
                                        </p:tgtEl>
                                        <p:attrNameLst>
                                          <p:attrName>style.visibility</p:attrName>
                                        </p:attrNameLst>
                                      </p:cBhvr>
                                      <p:to>
                                        <p:strVal val="visible"/>
                                      </p:to>
                                    </p:set>
                                    <p:anim calcmode="lin" valueType="num">
                                      <p:cBhvr>
                                        <p:cTn id="19" dur="500" fill="hold"/>
                                        <p:tgtEl>
                                          <p:spTgt spid="84995">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84995">
                                            <p:txEl>
                                              <p:pRg st="2" end="2"/>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99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85800" y="304800"/>
            <a:ext cx="7772400" cy="762000"/>
          </a:xfrm>
        </p:spPr>
        <p:txBody>
          <a:bodyPr/>
          <a:lstStyle/>
          <a:p>
            <a:pPr eaLnBrk="1" hangingPunct="1">
              <a:defRPr/>
            </a:pPr>
            <a:r>
              <a:rPr lang="en-US" smtClean="0"/>
              <a:t>Macrodrops and Microdrops</a:t>
            </a:r>
          </a:p>
        </p:txBody>
      </p:sp>
      <p:pic>
        <p:nvPicPr>
          <p:cNvPr id="4100" name="Picture 4" descr="1QF12"/>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1143000" y="1143000"/>
            <a:ext cx="7010400" cy="57150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box(in)">
                                      <p:cBhvr>
                                        <p:cTn id="7" dur="5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4100"/>
                                        </p:tgtEl>
                                        <p:attrNameLst>
                                          <p:attrName>style.visibility</p:attrName>
                                        </p:attrNameLst>
                                      </p:cBhvr>
                                      <p:to>
                                        <p:strVal val="visible"/>
                                      </p:to>
                                    </p:set>
                                    <p:animEffect transition="in" filter="box(in)">
                                      <p:cBhvr>
                                        <p:cTn id="12" dur="500"/>
                                        <p:tgtEl>
                                          <p:spTgt spid="410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304800"/>
            <a:ext cx="7772400" cy="762000"/>
          </a:xfrm>
        </p:spPr>
        <p:txBody>
          <a:bodyPr/>
          <a:lstStyle/>
          <a:p>
            <a:pPr eaLnBrk="1" hangingPunct="1">
              <a:defRPr/>
            </a:pPr>
            <a:r>
              <a:rPr lang="en-US" smtClean="0"/>
              <a:t>IV Tubing Label</a:t>
            </a:r>
          </a:p>
        </p:txBody>
      </p:sp>
      <p:pic>
        <p:nvPicPr>
          <p:cNvPr id="5124" name="Picture 4" descr="1QF13"/>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81000" y="1295400"/>
            <a:ext cx="8382000" cy="48006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5122"/>
                                        </p:tgtEl>
                                        <p:attrNameLst>
                                          <p:attrName>style.visibility</p:attrName>
                                        </p:attrNameLst>
                                      </p:cBhvr>
                                      <p:to>
                                        <p:strVal val="visible"/>
                                      </p:to>
                                    </p:set>
                                    <p:animEffect transition="in" filter="box(in)">
                                      <p:cBhvr>
                                        <p:cTn id="7" dur="500"/>
                                        <p:tgtEl>
                                          <p:spTgt spid="512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5124"/>
                                        </p:tgtEl>
                                        <p:attrNameLst>
                                          <p:attrName>style.visibility</p:attrName>
                                        </p:attrNameLst>
                                      </p:cBhvr>
                                      <p:to>
                                        <p:strVal val="visible"/>
                                      </p:to>
                                    </p:set>
                                    <p:animEffect transition="in" filter="box(in)">
                                      <p:cBhvr>
                                        <p:cTn id="12" dur="500"/>
                                        <p:tgtEl>
                                          <p:spTgt spid="51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762000" y="304800"/>
            <a:ext cx="7772400" cy="838200"/>
          </a:xfrm>
        </p:spPr>
        <p:txBody>
          <a:bodyPr/>
          <a:lstStyle/>
          <a:p>
            <a:pPr eaLnBrk="1" hangingPunct="1">
              <a:defRPr/>
            </a:pPr>
            <a:r>
              <a:rPr lang="en-US" smtClean="0"/>
              <a:t>IV Tubing Label</a:t>
            </a:r>
          </a:p>
        </p:txBody>
      </p:sp>
      <p:pic>
        <p:nvPicPr>
          <p:cNvPr id="6148" name="Picture 4" descr="1QF15"/>
          <p:cNvPicPr>
            <a:picLocks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533400" y="1295400"/>
            <a:ext cx="8229600" cy="50292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box(in)">
                                      <p:cBhvr>
                                        <p:cTn id="7" dur="500"/>
                                        <p:tgtEl>
                                          <p:spTgt spid="61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6148"/>
                                        </p:tgtEl>
                                        <p:attrNameLst>
                                          <p:attrName>style.visibility</p:attrName>
                                        </p:attrNameLst>
                                      </p:cBhvr>
                                      <p:to>
                                        <p:strVal val="visible"/>
                                      </p:to>
                                    </p:set>
                                    <p:animEffect transition="in" filter="box(in)">
                                      <p:cBhvr>
                                        <p:cTn id="12" dur="500"/>
                                        <p:tgtEl>
                                          <p:spTgt spid="61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ChangeArrowheads="1"/>
          </p:cNvSpPr>
          <p:nvPr>
            <p:ph type="title"/>
          </p:nvPr>
        </p:nvSpPr>
        <p:spPr/>
        <p:txBody>
          <a:bodyPr/>
          <a:lstStyle/>
          <a:p>
            <a:pPr eaLnBrk="1" hangingPunct="1">
              <a:defRPr/>
            </a:pPr>
            <a:r>
              <a:rPr lang="en-US" smtClean="0"/>
              <a:t>Math problems</a:t>
            </a:r>
          </a:p>
        </p:txBody>
      </p:sp>
      <p:pic>
        <p:nvPicPr>
          <p:cNvPr id="30723" name="Picture 3" descr="analytQues"/>
          <p:cNvPicPr>
            <a:picLocks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28600" y="1828800"/>
            <a:ext cx="8915400" cy="3733800"/>
          </a:xfr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990600" y="228600"/>
            <a:ext cx="6950075" cy="304800"/>
          </a:xfrm>
        </p:spPr>
        <p:txBody>
          <a:bodyPr/>
          <a:lstStyle/>
          <a:p>
            <a:pPr eaLnBrk="1" hangingPunct="1">
              <a:defRPr/>
            </a:pPr>
            <a:r>
              <a:rPr lang="en-US" sz="3600" b="1" smtClean="0"/>
              <a:t>IV Solutions</a:t>
            </a:r>
          </a:p>
        </p:txBody>
      </p:sp>
      <p:sp>
        <p:nvSpPr>
          <p:cNvPr id="38915" name="Rectangle 3"/>
          <p:cNvSpPr>
            <a:spLocks noGrp="1" noChangeArrowheads="1"/>
          </p:cNvSpPr>
          <p:nvPr>
            <p:ph type="body" idx="1"/>
          </p:nvPr>
        </p:nvSpPr>
        <p:spPr>
          <a:xfrm>
            <a:off x="304800" y="762000"/>
            <a:ext cx="8534400" cy="5867400"/>
          </a:xfrm>
        </p:spPr>
        <p:txBody>
          <a:bodyPr/>
          <a:lstStyle/>
          <a:p>
            <a:pPr eaLnBrk="1" hangingPunct="1">
              <a:lnSpc>
                <a:spcPct val="80000"/>
              </a:lnSpc>
              <a:defRPr/>
            </a:pPr>
            <a:r>
              <a:rPr lang="en-US" sz="2800" b="1" dirty="0" smtClean="0"/>
              <a:t>Isotonic: concentration most like blood</a:t>
            </a:r>
          </a:p>
          <a:p>
            <a:pPr lvl="1" eaLnBrk="1" hangingPunct="1">
              <a:lnSpc>
                <a:spcPct val="80000"/>
              </a:lnSpc>
              <a:defRPr/>
            </a:pPr>
            <a:r>
              <a:rPr lang="en-US" sz="2400" b="1" dirty="0" smtClean="0"/>
              <a:t>Used to expand blood volume</a:t>
            </a:r>
            <a:endParaRPr lang="en-US" sz="2000" b="1" dirty="0" smtClean="0"/>
          </a:p>
          <a:p>
            <a:pPr lvl="2" eaLnBrk="1" hangingPunct="1">
              <a:lnSpc>
                <a:spcPct val="80000"/>
              </a:lnSpc>
              <a:defRPr/>
            </a:pPr>
            <a:r>
              <a:rPr lang="en-US" sz="2000" b="1" dirty="0" smtClean="0"/>
              <a:t>Normal saline or 0.9% </a:t>
            </a:r>
            <a:r>
              <a:rPr lang="en-US" sz="2000" b="1" dirty="0" err="1" smtClean="0"/>
              <a:t>NaCl</a:t>
            </a:r>
            <a:endParaRPr lang="en-US" sz="2000" b="1" dirty="0" smtClean="0"/>
          </a:p>
          <a:p>
            <a:pPr lvl="2" eaLnBrk="1" hangingPunct="1">
              <a:lnSpc>
                <a:spcPct val="80000"/>
              </a:lnSpc>
              <a:defRPr/>
            </a:pPr>
            <a:r>
              <a:rPr lang="en-US" sz="2000" b="1" dirty="0" smtClean="0"/>
              <a:t>Lactated Ringers</a:t>
            </a:r>
          </a:p>
          <a:p>
            <a:pPr eaLnBrk="1" hangingPunct="1">
              <a:lnSpc>
                <a:spcPct val="80000"/>
              </a:lnSpc>
              <a:defRPr/>
            </a:pPr>
            <a:r>
              <a:rPr lang="en-US" sz="2800" b="1" dirty="0" smtClean="0"/>
              <a:t>Hypotonic: concentration less than blood</a:t>
            </a:r>
          </a:p>
          <a:p>
            <a:pPr lvl="1" eaLnBrk="1" hangingPunct="1">
              <a:lnSpc>
                <a:spcPct val="80000"/>
              </a:lnSpc>
              <a:defRPr/>
            </a:pPr>
            <a:r>
              <a:rPr lang="en-US" sz="2400" b="1" dirty="0" smtClean="0"/>
              <a:t>Used for dehydration</a:t>
            </a:r>
          </a:p>
          <a:p>
            <a:pPr lvl="2" eaLnBrk="1" hangingPunct="1">
              <a:lnSpc>
                <a:spcPct val="80000"/>
              </a:lnSpc>
              <a:defRPr/>
            </a:pPr>
            <a:r>
              <a:rPr lang="en-US" sz="2000" b="1" dirty="0" smtClean="0"/>
              <a:t>0.45% </a:t>
            </a:r>
            <a:r>
              <a:rPr lang="en-US" sz="2000" b="1" dirty="0" err="1" smtClean="0"/>
              <a:t>NaCl</a:t>
            </a:r>
            <a:endParaRPr lang="en-US" sz="2000" b="1" dirty="0" smtClean="0"/>
          </a:p>
          <a:p>
            <a:pPr lvl="2" eaLnBrk="1" hangingPunct="1">
              <a:lnSpc>
                <a:spcPct val="80000"/>
              </a:lnSpc>
              <a:defRPr/>
            </a:pPr>
            <a:r>
              <a:rPr lang="en-US" sz="2000" b="1" dirty="0" smtClean="0"/>
              <a:t>0.33% </a:t>
            </a:r>
            <a:r>
              <a:rPr lang="en-US" sz="2000" b="1" dirty="0" err="1" smtClean="0"/>
              <a:t>NaCl</a:t>
            </a:r>
            <a:endParaRPr lang="en-US" sz="2000" b="1" dirty="0" smtClean="0"/>
          </a:p>
          <a:p>
            <a:pPr eaLnBrk="1" hangingPunct="1">
              <a:lnSpc>
                <a:spcPct val="80000"/>
              </a:lnSpc>
              <a:defRPr/>
            </a:pPr>
            <a:r>
              <a:rPr lang="en-US" sz="2800" b="1" dirty="0" smtClean="0"/>
              <a:t>Hypertonic : concentration greater than blood</a:t>
            </a:r>
          </a:p>
          <a:p>
            <a:pPr lvl="1" eaLnBrk="1" hangingPunct="1">
              <a:lnSpc>
                <a:spcPct val="80000"/>
              </a:lnSpc>
              <a:defRPr/>
            </a:pPr>
            <a:r>
              <a:rPr lang="en-US" sz="2400" b="1" dirty="0" smtClean="0"/>
              <a:t>Draws fluid into vascular compartment; not for clients with kidney or heart problems</a:t>
            </a:r>
          </a:p>
          <a:p>
            <a:pPr lvl="2" eaLnBrk="1" hangingPunct="1">
              <a:lnSpc>
                <a:spcPct val="80000"/>
              </a:lnSpc>
              <a:defRPr/>
            </a:pPr>
            <a:r>
              <a:rPr lang="en-US" sz="2000" b="1" dirty="0" smtClean="0"/>
              <a:t>D5 NS</a:t>
            </a:r>
          </a:p>
          <a:p>
            <a:pPr lvl="2" eaLnBrk="1" hangingPunct="1">
              <a:lnSpc>
                <a:spcPct val="80000"/>
              </a:lnSpc>
              <a:defRPr/>
            </a:pPr>
            <a:r>
              <a:rPr lang="en-US" sz="2000" b="1" dirty="0" smtClean="0"/>
              <a:t>D5 1/2 NS</a:t>
            </a:r>
          </a:p>
          <a:p>
            <a:pPr lvl="2" eaLnBrk="1" hangingPunct="1">
              <a:lnSpc>
                <a:spcPct val="80000"/>
              </a:lnSpc>
              <a:defRPr/>
            </a:pPr>
            <a:r>
              <a:rPr lang="en-US" sz="2000" b="1" dirty="0" smtClean="0"/>
              <a:t>D5LR</a:t>
            </a:r>
          </a:p>
        </p:txBody>
      </p:sp>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8915">
                                            <p:txEl>
                                              <p:pRg st="0" end="0"/>
                                            </p:txEl>
                                          </p:spTgt>
                                        </p:tgtEl>
                                        <p:attrNameLst>
                                          <p:attrName>style.visibility</p:attrName>
                                        </p:attrNameLst>
                                      </p:cBhvr>
                                      <p:to>
                                        <p:strVal val="visible"/>
                                      </p:to>
                                    </p:set>
                                    <p:animEffect transition="in" filter="dissolve">
                                      <p:cBhvr>
                                        <p:cTn id="7" dur="500"/>
                                        <p:tgtEl>
                                          <p:spTgt spid="38915">
                                            <p:txEl>
                                              <p:pRg st="0" end="0"/>
                                            </p:txEl>
                                          </p:spTgt>
                                        </p:tgtEl>
                                      </p:cBhvr>
                                    </p:animEffect>
                                  </p:childTnLst>
                                  <p:subTnLst>
                                    <p:animClr clrSpc="rgb" dir="cw">
                                      <p:cBhvr override="childStyle">
                                        <p:cTn dur="1" fill="hold" display="0" masterRel="nextClick" afterEffect="1"/>
                                        <p:tgtEl>
                                          <p:spTgt spid="38915">
                                            <p:txEl>
                                              <p:pRg st="0" end="0"/>
                                            </p:txEl>
                                          </p:spTgt>
                                        </p:tgtEl>
                                        <p:attrNameLst>
                                          <p:attrName>ppt_c</p:attrName>
                                        </p:attrNameLst>
                                      </p:cBhvr>
                                      <p:to>
                                        <a:srgbClr val="33CCCC"/>
                                      </p:to>
                                    </p:animClr>
                                  </p:subTnLst>
                                </p:cTn>
                              </p:par>
                              <p:par>
                                <p:cTn id="8" presetID="9" presetClass="entr" presetSubtype="0" fill="hold" grpId="0" nodeType="withEffect">
                                  <p:stCondLst>
                                    <p:cond delay="0"/>
                                  </p:stCondLst>
                                  <p:childTnLst>
                                    <p:set>
                                      <p:cBhvr>
                                        <p:cTn id="9" dur="1" fill="hold">
                                          <p:stCondLst>
                                            <p:cond delay="0"/>
                                          </p:stCondLst>
                                        </p:cTn>
                                        <p:tgtEl>
                                          <p:spTgt spid="38915">
                                            <p:txEl>
                                              <p:pRg st="1" end="1"/>
                                            </p:txEl>
                                          </p:spTgt>
                                        </p:tgtEl>
                                        <p:attrNameLst>
                                          <p:attrName>style.visibility</p:attrName>
                                        </p:attrNameLst>
                                      </p:cBhvr>
                                      <p:to>
                                        <p:strVal val="visible"/>
                                      </p:to>
                                    </p:set>
                                    <p:animEffect transition="in" filter="dissolve">
                                      <p:cBhvr>
                                        <p:cTn id="10" dur="500"/>
                                        <p:tgtEl>
                                          <p:spTgt spid="38915">
                                            <p:txEl>
                                              <p:pRg st="1" end="1"/>
                                            </p:txEl>
                                          </p:spTgt>
                                        </p:tgtEl>
                                      </p:cBhvr>
                                    </p:animEffect>
                                  </p:childTnLst>
                                  <p:subTnLst>
                                    <p:animClr clrSpc="rgb" dir="cw">
                                      <p:cBhvr override="childStyle">
                                        <p:cTn dur="1" fill="hold" display="0" masterRel="nextClick" afterEffect="1"/>
                                        <p:tgtEl>
                                          <p:spTgt spid="38915">
                                            <p:txEl>
                                              <p:pRg st="1" end="1"/>
                                            </p:txEl>
                                          </p:spTgt>
                                        </p:tgtEl>
                                        <p:attrNameLst>
                                          <p:attrName>ppt_c</p:attrName>
                                        </p:attrNameLst>
                                      </p:cBhvr>
                                      <p:to>
                                        <a:srgbClr val="33CCCC"/>
                                      </p:to>
                                    </p:animClr>
                                  </p:subTnLst>
                                </p:cTn>
                              </p:par>
                              <p:par>
                                <p:cTn id="11" presetID="9" presetClass="entr" presetSubtype="0" fill="hold" grpId="0" nodeType="withEffect">
                                  <p:stCondLst>
                                    <p:cond delay="0"/>
                                  </p:stCondLst>
                                  <p:childTnLst>
                                    <p:set>
                                      <p:cBhvr>
                                        <p:cTn id="12" dur="1" fill="hold">
                                          <p:stCondLst>
                                            <p:cond delay="0"/>
                                          </p:stCondLst>
                                        </p:cTn>
                                        <p:tgtEl>
                                          <p:spTgt spid="38915">
                                            <p:txEl>
                                              <p:pRg st="2" end="2"/>
                                            </p:txEl>
                                          </p:spTgt>
                                        </p:tgtEl>
                                        <p:attrNameLst>
                                          <p:attrName>style.visibility</p:attrName>
                                        </p:attrNameLst>
                                      </p:cBhvr>
                                      <p:to>
                                        <p:strVal val="visible"/>
                                      </p:to>
                                    </p:set>
                                    <p:animEffect transition="in" filter="dissolve">
                                      <p:cBhvr>
                                        <p:cTn id="13" dur="500"/>
                                        <p:tgtEl>
                                          <p:spTgt spid="38915">
                                            <p:txEl>
                                              <p:pRg st="2" end="2"/>
                                            </p:txEl>
                                          </p:spTgt>
                                        </p:tgtEl>
                                      </p:cBhvr>
                                    </p:animEffect>
                                  </p:childTnLst>
                                  <p:subTnLst>
                                    <p:animClr clrSpc="rgb" dir="cw">
                                      <p:cBhvr override="childStyle">
                                        <p:cTn dur="1" fill="hold" display="0" masterRel="nextClick" afterEffect="1"/>
                                        <p:tgtEl>
                                          <p:spTgt spid="38915">
                                            <p:txEl>
                                              <p:pRg st="2" end="2"/>
                                            </p:txEl>
                                          </p:spTgt>
                                        </p:tgtEl>
                                        <p:attrNameLst>
                                          <p:attrName>ppt_c</p:attrName>
                                        </p:attrNameLst>
                                      </p:cBhvr>
                                      <p:to>
                                        <a:srgbClr val="33CCCC"/>
                                      </p:to>
                                    </p:animClr>
                                  </p:subTnLst>
                                </p:cTn>
                              </p:par>
                              <p:par>
                                <p:cTn id="14" presetID="9" presetClass="entr" presetSubtype="0" fill="hold" grpId="0" nodeType="withEffect">
                                  <p:stCondLst>
                                    <p:cond delay="0"/>
                                  </p:stCondLst>
                                  <p:childTnLst>
                                    <p:set>
                                      <p:cBhvr>
                                        <p:cTn id="15" dur="1" fill="hold">
                                          <p:stCondLst>
                                            <p:cond delay="0"/>
                                          </p:stCondLst>
                                        </p:cTn>
                                        <p:tgtEl>
                                          <p:spTgt spid="38915">
                                            <p:txEl>
                                              <p:pRg st="3" end="3"/>
                                            </p:txEl>
                                          </p:spTgt>
                                        </p:tgtEl>
                                        <p:attrNameLst>
                                          <p:attrName>style.visibility</p:attrName>
                                        </p:attrNameLst>
                                      </p:cBhvr>
                                      <p:to>
                                        <p:strVal val="visible"/>
                                      </p:to>
                                    </p:set>
                                    <p:animEffect transition="in" filter="dissolve">
                                      <p:cBhvr>
                                        <p:cTn id="16" dur="500"/>
                                        <p:tgtEl>
                                          <p:spTgt spid="38915">
                                            <p:txEl>
                                              <p:pRg st="3" end="3"/>
                                            </p:txEl>
                                          </p:spTgt>
                                        </p:tgtEl>
                                      </p:cBhvr>
                                    </p:animEffect>
                                  </p:childTnLst>
                                  <p:subTnLst>
                                    <p:animClr clrSpc="rgb" dir="cw">
                                      <p:cBhvr override="childStyle">
                                        <p:cTn dur="1" fill="hold" display="0" masterRel="nextClick" afterEffect="1"/>
                                        <p:tgtEl>
                                          <p:spTgt spid="38915">
                                            <p:txEl>
                                              <p:pRg st="3" end="3"/>
                                            </p:txEl>
                                          </p:spTgt>
                                        </p:tgtEl>
                                        <p:attrNameLst>
                                          <p:attrName>ppt_c</p:attrName>
                                        </p:attrNameLst>
                                      </p:cBhvr>
                                      <p:to>
                                        <a:srgbClr val="33CCCC"/>
                                      </p:to>
                                    </p:animClr>
                                  </p:subTnLst>
                                </p:cTn>
                              </p:par>
                            </p:childTnLst>
                          </p:cTn>
                        </p:par>
                      </p:childTnLst>
                    </p:cTn>
                  </p:par>
                  <p:par>
                    <p:cTn id="17" fill="hold" nodeType="clickPar">
                      <p:stCondLst>
                        <p:cond delay="indefinite"/>
                      </p:stCondLst>
                      <p:childTnLst>
                        <p:par>
                          <p:cTn id="18" fill="hold" nodeType="withGroup">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8915">
                                            <p:txEl>
                                              <p:pRg st="4" end="4"/>
                                            </p:txEl>
                                          </p:spTgt>
                                        </p:tgtEl>
                                        <p:attrNameLst>
                                          <p:attrName>style.visibility</p:attrName>
                                        </p:attrNameLst>
                                      </p:cBhvr>
                                      <p:to>
                                        <p:strVal val="visible"/>
                                      </p:to>
                                    </p:set>
                                    <p:animEffect transition="in" filter="dissolve">
                                      <p:cBhvr>
                                        <p:cTn id="21" dur="500"/>
                                        <p:tgtEl>
                                          <p:spTgt spid="38915">
                                            <p:txEl>
                                              <p:pRg st="4" end="4"/>
                                            </p:txEl>
                                          </p:spTgt>
                                        </p:tgtEl>
                                      </p:cBhvr>
                                    </p:animEffect>
                                  </p:childTnLst>
                                  <p:subTnLst>
                                    <p:animClr clrSpc="rgb" dir="cw">
                                      <p:cBhvr override="childStyle">
                                        <p:cTn dur="1" fill="hold" display="0" masterRel="nextClick" afterEffect="1"/>
                                        <p:tgtEl>
                                          <p:spTgt spid="38915">
                                            <p:txEl>
                                              <p:pRg st="4" end="4"/>
                                            </p:txEl>
                                          </p:spTgt>
                                        </p:tgtEl>
                                        <p:attrNameLst>
                                          <p:attrName>ppt_c</p:attrName>
                                        </p:attrNameLst>
                                      </p:cBhvr>
                                      <p:to>
                                        <a:srgbClr val="33CCCC"/>
                                      </p:to>
                                    </p:animClr>
                                  </p:subTnLst>
                                </p:cTn>
                              </p:par>
                              <p:par>
                                <p:cTn id="22" presetID="9" presetClass="entr" presetSubtype="0" fill="hold" grpId="0" nodeType="withEffect">
                                  <p:stCondLst>
                                    <p:cond delay="0"/>
                                  </p:stCondLst>
                                  <p:childTnLst>
                                    <p:set>
                                      <p:cBhvr>
                                        <p:cTn id="23" dur="1" fill="hold">
                                          <p:stCondLst>
                                            <p:cond delay="0"/>
                                          </p:stCondLst>
                                        </p:cTn>
                                        <p:tgtEl>
                                          <p:spTgt spid="38915">
                                            <p:txEl>
                                              <p:pRg st="5" end="5"/>
                                            </p:txEl>
                                          </p:spTgt>
                                        </p:tgtEl>
                                        <p:attrNameLst>
                                          <p:attrName>style.visibility</p:attrName>
                                        </p:attrNameLst>
                                      </p:cBhvr>
                                      <p:to>
                                        <p:strVal val="visible"/>
                                      </p:to>
                                    </p:set>
                                    <p:animEffect transition="in" filter="dissolve">
                                      <p:cBhvr>
                                        <p:cTn id="24" dur="500"/>
                                        <p:tgtEl>
                                          <p:spTgt spid="38915">
                                            <p:txEl>
                                              <p:pRg st="5" end="5"/>
                                            </p:txEl>
                                          </p:spTgt>
                                        </p:tgtEl>
                                      </p:cBhvr>
                                    </p:animEffect>
                                  </p:childTnLst>
                                  <p:subTnLst>
                                    <p:animClr clrSpc="rgb" dir="cw">
                                      <p:cBhvr override="childStyle">
                                        <p:cTn dur="1" fill="hold" display="0" masterRel="nextClick" afterEffect="1"/>
                                        <p:tgtEl>
                                          <p:spTgt spid="38915">
                                            <p:txEl>
                                              <p:pRg st="5" end="5"/>
                                            </p:txEl>
                                          </p:spTgt>
                                        </p:tgtEl>
                                        <p:attrNameLst>
                                          <p:attrName>ppt_c</p:attrName>
                                        </p:attrNameLst>
                                      </p:cBhvr>
                                      <p:to>
                                        <a:srgbClr val="33CCCC"/>
                                      </p:to>
                                    </p:animClr>
                                  </p:subTnLst>
                                </p:cTn>
                              </p:par>
                              <p:par>
                                <p:cTn id="25" presetID="9" presetClass="entr" presetSubtype="0" fill="hold" grpId="0" nodeType="withEffect">
                                  <p:stCondLst>
                                    <p:cond delay="0"/>
                                  </p:stCondLst>
                                  <p:childTnLst>
                                    <p:set>
                                      <p:cBhvr>
                                        <p:cTn id="26" dur="1" fill="hold">
                                          <p:stCondLst>
                                            <p:cond delay="0"/>
                                          </p:stCondLst>
                                        </p:cTn>
                                        <p:tgtEl>
                                          <p:spTgt spid="38915">
                                            <p:txEl>
                                              <p:pRg st="6" end="6"/>
                                            </p:txEl>
                                          </p:spTgt>
                                        </p:tgtEl>
                                        <p:attrNameLst>
                                          <p:attrName>style.visibility</p:attrName>
                                        </p:attrNameLst>
                                      </p:cBhvr>
                                      <p:to>
                                        <p:strVal val="visible"/>
                                      </p:to>
                                    </p:set>
                                    <p:animEffect transition="in" filter="dissolve">
                                      <p:cBhvr>
                                        <p:cTn id="27" dur="500"/>
                                        <p:tgtEl>
                                          <p:spTgt spid="38915">
                                            <p:txEl>
                                              <p:pRg st="6" end="6"/>
                                            </p:txEl>
                                          </p:spTgt>
                                        </p:tgtEl>
                                      </p:cBhvr>
                                    </p:animEffect>
                                  </p:childTnLst>
                                  <p:subTnLst>
                                    <p:animClr clrSpc="rgb" dir="cw">
                                      <p:cBhvr override="childStyle">
                                        <p:cTn dur="1" fill="hold" display="0" masterRel="nextClick" afterEffect="1"/>
                                        <p:tgtEl>
                                          <p:spTgt spid="38915">
                                            <p:txEl>
                                              <p:pRg st="6" end="6"/>
                                            </p:txEl>
                                          </p:spTgt>
                                        </p:tgtEl>
                                        <p:attrNameLst>
                                          <p:attrName>ppt_c</p:attrName>
                                        </p:attrNameLst>
                                      </p:cBhvr>
                                      <p:to>
                                        <a:srgbClr val="33CCCC"/>
                                      </p:to>
                                    </p:animClr>
                                  </p:subTnLst>
                                </p:cTn>
                              </p:par>
                              <p:par>
                                <p:cTn id="28" presetID="9" presetClass="entr" presetSubtype="0" fill="hold" grpId="0" nodeType="withEffect">
                                  <p:stCondLst>
                                    <p:cond delay="0"/>
                                  </p:stCondLst>
                                  <p:childTnLst>
                                    <p:set>
                                      <p:cBhvr>
                                        <p:cTn id="29" dur="1" fill="hold">
                                          <p:stCondLst>
                                            <p:cond delay="0"/>
                                          </p:stCondLst>
                                        </p:cTn>
                                        <p:tgtEl>
                                          <p:spTgt spid="38915">
                                            <p:txEl>
                                              <p:pRg st="7" end="7"/>
                                            </p:txEl>
                                          </p:spTgt>
                                        </p:tgtEl>
                                        <p:attrNameLst>
                                          <p:attrName>style.visibility</p:attrName>
                                        </p:attrNameLst>
                                      </p:cBhvr>
                                      <p:to>
                                        <p:strVal val="visible"/>
                                      </p:to>
                                    </p:set>
                                    <p:animEffect transition="in" filter="dissolve">
                                      <p:cBhvr>
                                        <p:cTn id="30" dur="500"/>
                                        <p:tgtEl>
                                          <p:spTgt spid="38915">
                                            <p:txEl>
                                              <p:pRg st="7" end="7"/>
                                            </p:txEl>
                                          </p:spTgt>
                                        </p:tgtEl>
                                      </p:cBhvr>
                                    </p:animEffect>
                                  </p:childTnLst>
                                  <p:subTnLst>
                                    <p:animClr clrSpc="rgb" dir="cw">
                                      <p:cBhvr override="childStyle">
                                        <p:cTn dur="1" fill="hold" display="0" masterRel="nextClick" afterEffect="1"/>
                                        <p:tgtEl>
                                          <p:spTgt spid="38915">
                                            <p:txEl>
                                              <p:pRg st="7" end="7"/>
                                            </p:txEl>
                                          </p:spTgt>
                                        </p:tgtEl>
                                        <p:attrNameLst>
                                          <p:attrName>ppt_c</p:attrName>
                                        </p:attrNameLst>
                                      </p:cBhvr>
                                      <p:to>
                                        <a:srgbClr val="33CCCC"/>
                                      </p:to>
                                    </p:animClr>
                                  </p:subTnLst>
                                </p:cTn>
                              </p:par>
                            </p:childTnLst>
                          </p:cTn>
                        </p:par>
                      </p:childTnLst>
                    </p:cTn>
                  </p:par>
                  <p:par>
                    <p:cTn id="31" fill="hold" nodeType="clickPar">
                      <p:stCondLst>
                        <p:cond delay="indefinite"/>
                      </p:stCondLst>
                      <p:childTnLst>
                        <p:par>
                          <p:cTn id="32" fill="hold" nodeType="withGroup">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8915">
                                            <p:txEl>
                                              <p:pRg st="8" end="8"/>
                                            </p:txEl>
                                          </p:spTgt>
                                        </p:tgtEl>
                                        <p:attrNameLst>
                                          <p:attrName>style.visibility</p:attrName>
                                        </p:attrNameLst>
                                      </p:cBhvr>
                                      <p:to>
                                        <p:strVal val="visible"/>
                                      </p:to>
                                    </p:set>
                                    <p:animEffect transition="in" filter="dissolve">
                                      <p:cBhvr>
                                        <p:cTn id="35" dur="500"/>
                                        <p:tgtEl>
                                          <p:spTgt spid="38915">
                                            <p:txEl>
                                              <p:pRg st="8" end="8"/>
                                            </p:txEl>
                                          </p:spTgt>
                                        </p:tgtEl>
                                      </p:cBhvr>
                                    </p:animEffect>
                                  </p:childTnLst>
                                  <p:subTnLst>
                                    <p:animClr clrSpc="rgb" dir="cw">
                                      <p:cBhvr override="childStyle">
                                        <p:cTn dur="1" fill="hold" display="0" masterRel="nextClick" afterEffect="1"/>
                                        <p:tgtEl>
                                          <p:spTgt spid="38915">
                                            <p:txEl>
                                              <p:pRg st="8" end="8"/>
                                            </p:txEl>
                                          </p:spTgt>
                                        </p:tgtEl>
                                        <p:attrNameLst>
                                          <p:attrName>ppt_c</p:attrName>
                                        </p:attrNameLst>
                                      </p:cBhvr>
                                      <p:to>
                                        <a:srgbClr val="33CCCC"/>
                                      </p:to>
                                    </p:animClr>
                                  </p:subTnLst>
                                </p:cTn>
                              </p:par>
                              <p:par>
                                <p:cTn id="36" presetID="9" presetClass="entr" presetSubtype="0" fill="hold" grpId="0" nodeType="withEffect">
                                  <p:stCondLst>
                                    <p:cond delay="0"/>
                                  </p:stCondLst>
                                  <p:childTnLst>
                                    <p:set>
                                      <p:cBhvr>
                                        <p:cTn id="37" dur="1" fill="hold">
                                          <p:stCondLst>
                                            <p:cond delay="0"/>
                                          </p:stCondLst>
                                        </p:cTn>
                                        <p:tgtEl>
                                          <p:spTgt spid="38915">
                                            <p:txEl>
                                              <p:pRg st="9" end="9"/>
                                            </p:txEl>
                                          </p:spTgt>
                                        </p:tgtEl>
                                        <p:attrNameLst>
                                          <p:attrName>style.visibility</p:attrName>
                                        </p:attrNameLst>
                                      </p:cBhvr>
                                      <p:to>
                                        <p:strVal val="visible"/>
                                      </p:to>
                                    </p:set>
                                    <p:animEffect transition="in" filter="dissolve">
                                      <p:cBhvr>
                                        <p:cTn id="38" dur="500"/>
                                        <p:tgtEl>
                                          <p:spTgt spid="38915">
                                            <p:txEl>
                                              <p:pRg st="9" end="9"/>
                                            </p:txEl>
                                          </p:spTgt>
                                        </p:tgtEl>
                                      </p:cBhvr>
                                    </p:animEffect>
                                  </p:childTnLst>
                                  <p:subTnLst>
                                    <p:animClr clrSpc="rgb" dir="cw">
                                      <p:cBhvr override="childStyle">
                                        <p:cTn dur="1" fill="hold" display="0" masterRel="nextClick" afterEffect="1"/>
                                        <p:tgtEl>
                                          <p:spTgt spid="38915">
                                            <p:txEl>
                                              <p:pRg st="9" end="9"/>
                                            </p:txEl>
                                          </p:spTgt>
                                        </p:tgtEl>
                                        <p:attrNameLst>
                                          <p:attrName>ppt_c</p:attrName>
                                        </p:attrNameLst>
                                      </p:cBhvr>
                                      <p:to>
                                        <a:srgbClr val="33CCCC"/>
                                      </p:to>
                                    </p:animClr>
                                  </p:subTnLst>
                                </p:cTn>
                              </p:par>
                              <p:par>
                                <p:cTn id="39" presetID="9" presetClass="entr" presetSubtype="0" fill="hold" grpId="0" nodeType="withEffect">
                                  <p:stCondLst>
                                    <p:cond delay="0"/>
                                  </p:stCondLst>
                                  <p:childTnLst>
                                    <p:set>
                                      <p:cBhvr>
                                        <p:cTn id="40" dur="1" fill="hold">
                                          <p:stCondLst>
                                            <p:cond delay="0"/>
                                          </p:stCondLst>
                                        </p:cTn>
                                        <p:tgtEl>
                                          <p:spTgt spid="38915">
                                            <p:txEl>
                                              <p:pRg st="10" end="10"/>
                                            </p:txEl>
                                          </p:spTgt>
                                        </p:tgtEl>
                                        <p:attrNameLst>
                                          <p:attrName>style.visibility</p:attrName>
                                        </p:attrNameLst>
                                      </p:cBhvr>
                                      <p:to>
                                        <p:strVal val="visible"/>
                                      </p:to>
                                    </p:set>
                                    <p:animEffect transition="in" filter="dissolve">
                                      <p:cBhvr>
                                        <p:cTn id="41" dur="500"/>
                                        <p:tgtEl>
                                          <p:spTgt spid="38915">
                                            <p:txEl>
                                              <p:pRg st="10" end="10"/>
                                            </p:txEl>
                                          </p:spTgt>
                                        </p:tgtEl>
                                      </p:cBhvr>
                                    </p:animEffect>
                                  </p:childTnLst>
                                  <p:subTnLst>
                                    <p:animClr clrSpc="rgb" dir="cw">
                                      <p:cBhvr override="childStyle">
                                        <p:cTn dur="1" fill="hold" display="0" masterRel="nextClick" afterEffect="1"/>
                                        <p:tgtEl>
                                          <p:spTgt spid="38915">
                                            <p:txEl>
                                              <p:pRg st="10" end="10"/>
                                            </p:txEl>
                                          </p:spTgt>
                                        </p:tgtEl>
                                        <p:attrNameLst>
                                          <p:attrName>ppt_c</p:attrName>
                                        </p:attrNameLst>
                                      </p:cBhvr>
                                      <p:to>
                                        <a:srgbClr val="33CCCC"/>
                                      </p:to>
                                    </p:animClr>
                                  </p:subTnLst>
                                </p:cTn>
                              </p:par>
                              <p:par>
                                <p:cTn id="42" presetID="9" presetClass="entr" presetSubtype="0" fill="hold" grpId="0" nodeType="withEffect">
                                  <p:stCondLst>
                                    <p:cond delay="0"/>
                                  </p:stCondLst>
                                  <p:childTnLst>
                                    <p:set>
                                      <p:cBhvr>
                                        <p:cTn id="43" dur="1" fill="hold">
                                          <p:stCondLst>
                                            <p:cond delay="0"/>
                                          </p:stCondLst>
                                        </p:cTn>
                                        <p:tgtEl>
                                          <p:spTgt spid="38915">
                                            <p:txEl>
                                              <p:pRg st="11" end="11"/>
                                            </p:txEl>
                                          </p:spTgt>
                                        </p:tgtEl>
                                        <p:attrNameLst>
                                          <p:attrName>style.visibility</p:attrName>
                                        </p:attrNameLst>
                                      </p:cBhvr>
                                      <p:to>
                                        <p:strVal val="visible"/>
                                      </p:to>
                                    </p:set>
                                    <p:animEffect transition="in" filter="dissolve">
                                      <p:cBhvr>
                                        <p:cTn id="44" dur="500"/>
                                        <p:tgtEl>
                                          <p:spTgt spid="38915">
                                            <p:txEl>
                                              <p:pRg st="11" end="11"/>
                                            </p:txEl>
                                          </p:spTgt>
                                        </p:tgtEl>
                                      </p:cBhvr>
                                    </p:animEffect>
                                  </p:childTnLst>
                                  <p:subTnLst>
                                    <p:animClr clrSpc="rgb" dir="cw">
                                      <p:cBhvr override="childStyle">
                                        <p:cTn dur="1" fill="hold" display="0" masterRel="nextClick" afterEffect="1"/>
                                        <p:tgtEl>
                                          <p:spTgt spid="38915">
                                            <p:txEl>
                                              <p:pRg st="11" end="11"/>
                                            </p:txEl>
                                          </p:spTgt>
                                        </p:tgtEl>
                                        <p:attrNameLst>
                                          <p:attrName>ppt_c</p:attrName>
                                        </p:attrNameLst>
                                      </p:cBhvr>
                                      <p:to>
                                        <a:srgbClr val="33CCCC"/>
                                      </p:to>
                                    </p:animClr>
                                  </p:subTnLst>
                                </p:cTn>
                              </p:par>
                              <p:par>
                                <p:cTn id="45" presetID="9" presetClass="entr" presetSubtype="0" fill="hold" grpId="0" nodeType="withEffect">
                                  <p:stCondLst>
                                    <p:cond delay="0"/>
                                  </p:stCondLst>
                                  <p:childTnLst>
                                    <p:set>
                                      <p:cBhvr>
                                        <p:cTn id="46" dur="1" fill="hold">
                                          <p:stCondLst>
                                            <p:cond delay="0"/>
                                          </p:stCondLst>
                                        </p:cTn>
                                        <p:tgtEl>
                                          <p:spTgt spid="38915">
                                            <p:txEl>
                                              <p:pRg st="12" end="12"/>
                                            </p:txEl>
                                          </p:spTgt>
                                        </p:tgtEl>
                                        <p:attrNameLst>
                                          <p:attrName>style.visibility</p:attrName>
                                        </p:attrNameLst>
                                      </p:cBhvr>
                                      <p:to>
                                        <p:strVal val="visible"/>
                                      </p:to>
                                    </p:set>
                                    <p:animEffect transition="in" filter="dissolve">
                                      <p:cBhvr>
                                        <p:cTn id="47" dur="500"/>
                                        <p:tgtEl>
                                          <p:spTgt spid="38915">
                                            <p:txEl>
                                              <p:pRg st="12" end="12"/>
                                            </p:txEl>
                                          </p:spTgt>
                                        </p:tgtEl>
                                      </p:cBhvr>
                                    </p:animEffect>
                                  </p:childTnLst>
                                  <p:subTnLst>
                                    <p:animClr clrSpc="rgb" dir="cw">
                                      <p:cBhvr override="childStyle">
                                        <p:cTn dur="1" fill="hold" display="0" masterRel="nextClick" afterEffect="1"/>
                                        <p:tgtEl>
                                          <p:spTgt spid="38915">
                                            <p:txEl>
                                              <p:pRg st="12" end="12"/>
                                            </p:txEl>
                                          </p:spTgt>
                                        </p:tgtEl>
                                        <p:attrNameLst>
                                          <p:attrName>ppt_c</p:attrName>
                                        </p:attrNameLst>
                                      </p:cBhvr>
                                      <p:to>
                                        <a:srgbClr val="33CCCC"/>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15" grpId="0" build="p" autoUpdateAnimBg="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381000"/>
            <a:ext cx="8229600" cy="838200"/>
          </a:xfrm>
        </p:spPr>
        <p:txBody>
          <a:bodyPr/>
          <a:lstStyle/>
          <a:p>
            <a:pPr eaLnBrk="1" hangingPunct="1">
              <a:defRPr/>
            </a:pPr>
            <a:r>
              <a:rPr lang="en-US" sz="3600" smtClean="0"/>
              <a:t>Calculating Rate in Drops per Minute</a:t>
            </a:r>
          </a:p>
        </p:txBody>
      </p:sp>
      <p:sp>
        <p:nvSpPr>
          <p:cNvPr id="24579"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smtClean="0"/>
              <a:t>Formula</a:t>
            </a:r>
          </a:p>
          <a:p>
            <a:pPr eaLnBrk="1" hangingPunct="1">
              <a:buFont typeface="Wingdings" panose="05000000000000000000" pitchFamily="2" charset="2"/>
              <a:buNone/>
              <a:defRPr/>
            </a:pPr>
            <a:endParaRPr lang="en-US" smtClean="0"/>
          </a:p>
          <a:p>
            <a:pPr eaLnBrk="1" hangingPunct="1">
              <a:buFont typeface="Wingdings" panose="05000000000000000000" pitchFamily="2" charset="2"/>
              <a:buNone/>
              <a:defRPr/>
            </a:pPr>
            <a:r>
              <a:rPr lang="en-US" u="sng" smtClean="0"/>
              <a:t>Volume x drop factor		</a:t>
            </a:r>
            <a:r>
              <a:rPr lang="en-US" smtClean="0"/>
              <a:t> = gtts/min</a:t>
            </a:r>
          </a:p>
          <a:p>
            <a:pPr eaLnBrk="1" hangingPunct="1">
              <a:buFont typeface="Wingdings" panose="05000000000000000000" pitchFamily="2" charset="2"/>
              <a:buNone/>
              <a:defRPr/>
            </a:pPr>
            <a:r>
              <a:rPr lang="en-US" smtClean="0"/>
              <a:t>Time in minutes =60 x hours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box(in)">
                                      <p:cBhvr>
                                        <p:cTn id="7" dur="500"/>
                                        <p:tgtEl>
                                          <p:spTgt spid="2457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4579">
                                            <p:txEl>
                                              <p:pRg st="0" end="0"/>
                                            </p:txEl>
                                          </p:spTgt>
                                        </p:tgtEl>
                                        <p:attrNameLst>
                                          <p:attrName>style.visibility</p:attrName>
                                        </p:attrNameLst>
                                      </p:cBhvr>
                                      <p:to>
                                        <p:strVal val="visible"/>
                                      </p:to>
                                    </p:set>
                                    <p:animEffect transition="in" filter="box(in)">
                                      <p:cBhvr>
                                        <p:cTn id="12" dur="500"/>
                                        <p:tgtEl>
                                          <p:spTgt spid="2457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4579">
                                            <p:txEl>
                                              <p:pRg st="2" end="2"/>
                                            </p:txEl>
                                          </p:spTgt>
                                        </p:tgtEl>
                                        <p:attrNameLst>
                                          <p:attrName>style.visibility</p:attrName>
                                        </p:attrNameLst>
                                      </p:cBhvr>
                                      <p:to>
                                        <p:strVal val="visible"/>
                                      </p:to>
                                    </p:set>
                                    <p:animEffect transition="in" filter="box(in)">
                                      <p:cBhvr>
                                        <p:cTn id="17" dur="500"/>
                                        <p:tgtEl>
                                          <p:spTgt spid="2457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4579">
                                            <p:txEl>
                                              <p:pRg st="3" end="3"/>
                                            </p:txEl>
                                          </p:spTgt>
                                        </p:tgtEl>
                                        <p:attrNameLst>
                                          <p:attrName>style.visibility</p:attrName>
                                        </p:attrNameLst>
                                      </p:cBhvr>
                                      <p:to>
                                        <p:strVal val="visible"/>
                                      </p:to>
                                    </p:set>
                                    <p:animEffect transition="in" filter="box(in)">
                                      <p:cBhvr>
                                        <p:cTn id="22" dur="500"/>
                                        <p:tgtEl>
                                          <p:spTgt spid="2457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en-US" dirty="0" smtClean="0"/>
              <a:t>Calculating Rate in </a:t>
            </a:r>
            <a:r>
              <a:rPr lang="en-US" dirty="0" err="1" smtClean="0"/>
              <a:t>mL</a:t>
            </a:r>
            <a:r>
              <a:rPr lang="en-US" dirty="0" smtClean="0"/>
              <a:t> per Hour</a:t>
            </a:r>
          </a:p>
        </p:txBody>
      </p:sp>
      <p:sp>
        <p:nvSpPr>
          <p:cNvPr id="25603" name="Rectangle 3"/>
          <p:cNvSpPr>
            <a:spLocks noGrp="1" noChangeArrowheads="1"/>
          </p:cNvSpPr>
          <p:nvPr>
            <p:ph type="body" idx="1"/>
          </p:nvPr>
        </p:nvSpPr>
        <p:spPr/>
        <p:txBody>
          <a:bodyPr/>
          <a:lstStyle/>
          <a:p>
            <a:pPr eaLnBrk="1" hangingPunct="1">
              <a:buFont typeface="Wingdings" panose="05000000000000000000" pitchFamily="2" charset="2"/>
              <a:buNone/>
              <a:defRPr/>
            </a:pPr>
            <a:r>
              <a:rPr lang="en-US" dirty="0" smtClean="0"/>
              <a:t>Formula:</a:t>
            </a:r>
          </a:p>
          <a:p>
            <a:pPr eaLnBrk="1" hangingPunct="1">
              <a:buFont typeface="Wingdings" panose="05000000000000000000" pitchFamily="2" charset="2"/>
              <a:buNone/>
              <a:defRPr/>
            </a:pPr>
            <a:endParaRPr lang="en-US" u="sng" dirty="0" smtClean="0"/>
          </a:p>
          <a:p>
            <a:pPr eaLnBrk="1" hangingPunct="1">
              <a:buFont typeface="Wingdings" panose="05000000000000000000" pitchFamily="2" charset="2"/>
              <a:buNone/>
              <a:defRPr/>
            </a:pPr>
            <a:r>
              <a:rPr lang="en-US" u="sng" dirty="0" smtClean="0"/>
              <a:t>Volume </a:t>
            </a:r>
            <a:r>
              <a:rPr lang="en-US" dirty="0" smtClean="0"/>
              <a:t> = </a:t>
            </a:r>
            <a:r>
              <a:rPr lang="en-US" dirty="0" err="1" smtClean="0"/>
              <a:t>mL</a:t>
            </a:r>
            <a:r>
              <a:rPr lang="en-US" dirty="0" smtClean="0"/>
              <a:t>/hr</a:t>
            </a:r>
          </a:p>
          <a:p>
            <a:pPr eaLnBrk="1" hangingPunct="1">
              <a:buFont typeface="Wingdings" panose="05000000000000000000" pitchFamily="2" charset="2"/>
              <a:buNone/>
              <a:defRPr/>
            </a:pPr>
            <a:r>
              <a:rPr lang="en-US" dirty="0" smtClean="0"/>
              <a:t>Hours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5602"/>
                                        </p:tgtEl>
                                        <p:attrNameLst>
                                          <p:attrName>style.visibility</p:attrName>
                                        </p:attrNameLst>
                                      </p:cBhvr>
                                      <p:to>
                                        <p:strVal val="visible"/>
                                      </p:to>
                                    </p:set>
                                    <p:animEffect transition="in" filter="box(in)">
                                      <p:cBhvr>
                                        <p:cTn id="7" dur="500"/>
                                        <p:tgtEl>
                                          <p:spTgt spid="256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5603">
                                            <p:txEl>
                                              <p:pRg st="0" end="0"/>
                                            </p:txEl>
                                          </p:spTgt>
                                        </p:tgtEl>
                                        <p:attrNameLst>
                                          <p:attrName>style.visibility</p:attrName>
                                        </p:attrNameLst>
                                      </p:cBhvr>
                                      <p:to>
                                        <p:strVal val="visible"/>
                                      </p:to>
                                    </p:set>
                                    <p:animEffect transition="in" filter="box(in)">
                                      <p:cBhvr>
                                        <p:cTn id="12" dur="500"/>
                                        <p:tgtEl>
                                          <p:spTgt spid="256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5603">
                                            <p:txEl>
                                              <p:pRg st="2" end="2"/>
                                            </p:txEl>
                                          </p:spTgt>
                                        </p:tgtEl>
                                        <p:attrNameLst>
                                          <p:attrName>style.visibility</p:attrName>
                                        </p:attrNameLst>
                                      </p:cBhvr>
                                      <p:to>
                                        <p:strVal val="visible"/>
                                      </p:to>
                                    </p:set>
                                    <p:animEffect transition="in" filter="box(in)">
                                      <p:cBhvr>
                                        <p:cTn id="17" dur="500"/>
                                        <p:tgtEl>
                                          <p:spTgt spid="25603">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5603">
                                            <p:txEl>
                                              <p:pRg st="3" end="3"/>
                                            </p:txEl>
                                          </p:spTgt>
                                        </p:tgtEl>
                                        <p:attrNameLst>
                                          <p:attrName>style.visibility</p:attrName>
                                        </p:attrNameLst>
                                      </p:cBhvr>
                                      <p:to>
                                        <p:strVal val="visible"/>
                                      </p:to>
                                    </p:set>
                                    <p:animEffect transition="in" filter="box(in)">
                                      <p:cBhvr>
                                        <p:cTn id="22" dur="500"/>
                                        <p:tgtEl>
                                          <p:spTgt spid="2560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2" grpId="0"/>
      <p:bldP spid="2560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381000"/>
            <a:ext cx="8229600" cy="914400"/>
          </a:xfrm>
        </p:spPr>
        <p:txBody>
          <a:bodyPr/>
          <a:lstStyle/>
          <a:p>
            <a:pPr eaLnBrk="1" hangingPunct="1">
              <a:defRPr/>
            </a:pPr>
            <a:r>
              <a:rPr lang="en-US" sz="3600" smtClean="0"/>
              <a:t>Infusion Time</a:t>
            </a:r>
          </a:p>
        </p:txBody>
      </p:sp>
      <p:sp>
        <p:nvSpPr>
          <p:cNvPr id="26627" name="Rectangle 3"/>
          <p:cNvSpPr>
            <a:spLocks noGrp="1" noChangeArrowheads="1"/>
          </p:cNvSpPr>
          <p:nvPr>
            <p:ph type="body" idx="1"/>
          </p:nvPr>
        </p:nvSpPr>
        <p:spPr>
          <a:xfrm>
            <a:off x="228600" y="1981200"/>
            <a:ext cx="8763000" cy="4114800"/>
          </a:xfrm>
        </p:spPr>
        <p:txBody>
          <a:bodyPr/>
          <a:lstStyle/>
          <a:p>
            <a:pPr eaLnBrk="1" hangingPunct="1">
              <a:buFont typeface="Wingdings" panose="05000000000000000000" pitchFamily="2" charset="2"/>
              <a:buNone/>
              <a:defRPr/>
            </a:pPr>
            <a:r>
              <a:rPr lang="en-US" sz="2800" smtClean="0"/>
              <a:t>Formula:</a:t>
            </a:r>
          </a:p>
          <a:p>
            <a:pPr eaLnBrk="1" hangingPunct="1">
              <a:buFont typeface="Wingdings" panose="05000000000000000000" pitchFamily="2" charset="2"/>
              <a:buNone/>
              <a:defRPr/>
            </a:pPr>
            <a:endParaRPr lang="en-US" sz="2800" smtClean="0"/>
          </a:p>
          <a:p>
            <a:pPr eaLnBrk="1" hangingPunct="1">
              <a:buFont typeface="Wingdings" panose="05000000000000000000" pitchFamily="2" charset="2"/>
              <a:buNone/>
              <a:defRPr/>
            </a:pPr>
            <a:endParaRPr lang="en-US" sz="2800" u="sng" smtClean="0"/>
          </a:p>
          <a:p>
            <a:pPr eaLnBrk="1" hangingPunct="1">
              <a:buFont typeface="Wingdings" panose="05000000000000000000" pitchFamily="2" charset="2"/>
              <a:buNone/>
              <a:defRPr/>
            </a:pPr>
            <a:r>
              <a:rPr lang="en-US" sz="2800" u="sng" smtClean="0"/>
              <a:t>Volume x drop factor (gtts/mL)</a:t>
            </a:r>
            <a:r>
              <a:rPr lang="en-US" sz="2800" smtClean="0"/>
              <a:t> = hours to infuse</a:t>
            </a:r>
          </a:p>
          <a:p>
            <a:pPr eaLnBrk="1" hangingPunct="1">
              <a:buFont typeface="Wingdings" panose="05000000000000000000" pitchFamily="2" charset="2"/>
              <a:buNone/>
              <a:defRPr/>
            </a:pPr>
            <a:r>
              <a:rPr lang="en-US" sz="2800" smtClean="0"/>
              <a:t>Flow rate (gtts/min) x 60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6"/>
                                        </p:tgtEl>
                                        <p:attrNameLst>
                                          <p:attrName>style.visibility</p:attrName>
                                        </p:attrNameLst>
                                      </p:cBhvr>
                                      <p:to>
                                        <p:strVal val="visible"/>
                                      </p:to>
                                    </p:set>
                                    <p:animEffect transition="in" filter="box(in)">
                                      <p:cBhvr>
                                        <p:cTn id="7" dur="500"/>
                                        <p:tgtEl>
                                          <p:spTgt spid="2662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627">
                                            <p:txEl>
                                              <p:pRg st="0" end="0"/>
                                            </p:txEl>
                                          </p:spTgt>
                                        </p:tgtEl>
                                        <p:attrNameLst>
                                          <p:attrName>style.visibility</p:attrName>
                                        </p:attrNameLst>
                                      </p:cBhvr>
                                      <p:to>
                                        <p:strVal val="visible"/>
                                      </p:to>
                                    </p:set>
                                    <p:animEffect transition="in" filter="box(in)">
                                      <p:cBhvr>
                                        <p:cTn id="12" dur="500"/>
                                        <p:tgtEl>
                                          <p:spTgt spid="26627">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627">
                                            <p:txEl>
                                              <p:pRg st="3" end="3"/>
                                            </p:txEl>
                                          </p:spTgt>
                                        </p:tgtEl>
                                        <p:attrNameLst>
                                          <p:attrName>style.visibility</p:attrName>
                                        </p:attrNameLst>
                                      </p:cBhvr>
                                      <p:to>
                                        <p:strVal val="visible"/>
                                      </p:to>
                                    </p:set>
                                    <p:animEffect transition="in" filter="box(in)">
                                      <p:cBhvr>
                                        <p:cTn id="17" dur="500"/>
                                        <p:tgtEl>
                                          <p:spTgt spid="26627">
                                            <p:txEl>
                                              <p:pRg st="3" end="3"/>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6627">
                                            <p:txEl>
                                              <p:pRg st="4" end="4"/>
                                            </p:txEl>
                                          </p:spTgt>
                                        </p:tgtEl>
                                        <p:attrNameLst>
                                          <p:attrName>style.visibility</p:attrName>
                                        </p:attrNameLst>
                                      </p:cBhvr>
                                      <p:to>
                                        <p:strVal val="visible"/>
                                      </p:to>
                                    </p:set>
                                    <p:animEffect transition="in" filter="box(in)">
                                      <p:cBhvr>
                                        <p:cTn id="22" dur="500"/>
                                        <p:tgtEl>
                                          <p:spTgt spid="2662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381000"/>
            <a:ext cx="8229600" cy="762000"/>
          </a:xfrm>
        </p:spPr>
        <p:txBody>
          <a:bodyPr/>
          <a:lstStyle/>
          <a:p>
            <a:pPr eaLnBrk="1" hangingPunct="1">
              <a:defRPr/>
            </a:pPr>
            <a:r>
              <a:rPr lang="en-US" dirty="0" smtClean="0"/>
              <a:t>Calculation of Medication</a:t>
            </a:r>
          </a:p>
        </p:txBody>
      </p:sp>
      <p:sp>
        <p:nvSpPr>
          <p:cNvPr id="28675" name="Rectangle 3"/>
          <p:cNvSpPr>
            <a:spLocks noGrp="1" noChangeArrowheads="1"/>
          </p:cNvSpPr>
          <p:nvPr>
            <p:ph type="body" idx="1"/>
          </p:nvPr>
        </p:nvSpPr>
        <p:spPr/>
        <p:txBody>
          <a:bodyPr/>
          <a:lstStyle/>
          <a:p>
            <a:pPr eaLnBrk="1" hangingPunct="1">
              <a:defRPr/>
            </a:pPr>
            <a:r>
              <a:rPr lang="en-US" smtClean="0"/>
              <a:t>Use ratio and proportion</a:t>
            </a:r>
          </a:p>
          <a:p>
            <a:pPr eaLnBrk="1" hangingPunct="1">
              <a:defRPr/>
            </a:pPr>
            <a:endParaRPr lang="en-US" smtClean="0"/>
          </a:p>
          <a:p>
            <a:pPr eaLnBrk="1" hangingPunct="1">
              <a:buFont typeface="Wingdings" panose="05000000000000000000" pitchFamily="2" charset="2"/>
              <a:buNone/>
              <a:defRPr/>
            </a:pPr>
            <a:r>
              <a:rPr lang="en-US" sz="2800" u="sng" smtClean="0"/>
              <a:t>Medication amount available</a:t>
            </a:r>
            <a:r>
              <a:rPr lang="en-US" sz="2800" smtClean="0"/>
              <a:t> = </a:t>
            </a:r>
            <a:r>
              <a:rPr lang="en-US" sz="2800" u="sng" smtClean="0"/>
              <a:t>Amount to give</a:t>
            </a:r>
          </a:p>
          <a:p>
            <a:pPr eaLnBrk="1" hangingPunct="1">
              <a:buFont typeface="Wingdings" panose="05000000000000000000" pitchFamily="2" charset="2"/>
              <a:buNone/>
              <a:defRPr/>
            </a:pPr>
            <a:r>
              <a:rPr lang="en-US" sz="2800" smtClean="0"/>
              <a:t>	Amount of mL				X mL</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381000"/>
            <a:ext cx="8229600" cy="762000"/>
          </a:xfrm>
        </p:spPr>
        <p:txBody>
          <a:bodyPr/>
          <a:lstStyle/>
          <a:p>
            <a:pPr eaLnBrk="1" hangingPunct="1">
              <a:defRPr/>
            </a:pPr>
            <a:r>
              <a:rPr lang="en-US" sz="3600" smtClean="0"/>
              <a:t>Intermittent Therapy</a:t>
            </a:r>
          </a:p>
        </p:txBody>
      </p:sp>
      <p:sp>
        <p:nvSpPr>
          <p:cNvPr id="27651" name="Rectangle 3"/>
          <p:cNvSpPr>
            <a:spLocks noGrp="1" noChangeArrowheads="1"/>
          </p:cNvSpPr>
          <p:nvPr>
            <p:ph type="body" idx="1"/>
          </p:nvPr>
        </p:nvSpPr>
        <p:spPr>
          <a:xfrm>
            <a:off x="457200" y="1295400"/>
            <a:ext cx="8229600" cy="5257800"/>
          </a:xfrm>
        </p:spPr>
        <p:txBody>
          <a:bodyPr/>
          <a:lstStyle/>
          <a:p>
            <a:pPr marL="660400" indent="-660400" eaLnBrk="1" hangingPunct="1">
              <a:defRPr/>
            </a:pPr>
            <a:r>
              <a:rPr lang="en-US" dirty="0" smtClean="0"/>
              <a:t>Special adapter: flush with NS every shift; use </a:t>
            </a:r>
            <a:r>
              <a:rPr lang="en-US" dirty="0" smtClean="0"/>
              <a:t>push-pause </a:t>
            </a:r>
            <a:r>
              <a:rPr lang="en-US" dirty="0" smtClean="0"/>
              <a:t>technique to flush (push fluid </a:t>
            </a:r>
            <a:r>
              <a:rPr lang="en-US" dirty="0" smtClean="0"/>
              <a:t>in, pause, push fluid in, pause…), </a:t>
            </a:r>
            <a:r>
              <a:rPr lang="en-US" dirty="0" smtClean="0"/>
              <a:t>if needle-less system clamp tubing while still pushing fluid; usually use 2-3 cc of NS to flush</a:t>
            </a:r>
          </a:p>
          <a:p>
            <a:pPr marL="1784350" lvl="3" indent="-412750" eaLnBrk="1" hangingPunct="1">
              <a:defRPr/>
            </a:pPr>
            <a:r>
              <a:rPr lang="en-US" sz="2800" dirty="0" smtClean="0"/>
              <a:t>SAS : saline, additive (medication), saline</a:t>
            </a:r>
          </a:p>
          <a:p>
            <a:pPr marL="1784350" lvl="3" indent="-412750" eaLnBrk="1" hangingPunct="1">
              <a:defRPr/>
            </a:pPr>
            <a:r>
              <a:rPr lang="en-US" sz="2800" dirty="0" smtClean="0"/>
              <a:t>Pediatric clients: often use heparin solution to lock; SASH</a:t>
            </a:r>
          </a:p>
          <a:p>
            <a:pPr marL="1784350" lvl="3" indent="-412750" eaLnBrk="1" hangingPunct="1">
              <a:buFont typeface="Wingdings" panose="05000000000000000000" pitchFamily="2" charset="2"/>
              <a:buNone/>
              <a:defRPr/>
            </a:pPr>
            <a:endParaRPr lang="en-US" dirty="0" smtClean="0"/>
          </a:p>
          <a:p>
            <a:pPr marL="1784350" lvl="3" indent="-412750" eaLnBrk="1" hangingPunct="1">
              <a:buFont typeface="Wingdings" panose="05000000000000000000" pitchFamily="2" charset="2"/>
              <a:buNone/>
              <a:defRPr/>
            </a:pPr>
            <a:r>
              <a:rPr lang="en-US" dirty="0" smtClean="0"/>
              <a:t> </a:t>
            </a:r>
            <a:endParaRPr lang="en-US" sz="2400" dirty="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0"/>
                                        </p:tgtEl>
                                        <p:attrNameLst>
                                          <p:attrName>style.visibility</p:attrName>
                                        </p:attrNameLst>
                                      </p:cBhvr>
                                      <p:to>
                                        <p:strVal val="visible"/>
                                      </p:to>
                                    </p:set>
                                    <p:animEffect transition="in" filter="box(in)">
                                      <p:cBhvr>
                                        <p:cTn id="7" dur="500"/>
                                        <p:tgtEl>
                                          <p:spTgt spid="2765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1">
                                            <p:txEl>
                                              <p:pRg st="0" end="0"/>
                                            </p:txEl>
                                          </p:spTgt>
                                        </p:tgtEl>
                                        <p:attrNameLst>
                                          <p:attrName>style.visibility</p:attrName>
                                        </p:attrNameLst>
                                      </p:cBhvr>
                                      <p:to>
                                        <p:strVal val="visible"/>
                                      </p:to>
                                    </p:set>
                                    <p:animEffect transition="in" filter="box(in)">
                                      <p:cBhvr>
                                        <p:cTn id="12" dur="500"/>
                                        <p:tgtEl>
                                          <p:spTgt spid="27651">
                                            <p:txEl>
                                              <p:pRg st="0" end="0"/>
                                            </p:txEl>
                                          </p:spTgt>
                                        </p:tgtEl>
                                      </p:cBhvr>
                                    </p:animEffect>
                                  </p:childTnLst>
                                </p:cTn>
                              </p:par>
                              <p:par>
                                <p:cTn id="13" presetID="4" presetClass="entr" presetSubtype="16" fill="hold" grpId="0" nodeType="withEffect">
                                  <p:stCondLst>
                                    <p:cond delay="0"/>
                                  </p:stCondLst>
                                  <p:childTnLst>
                                    <p:set>
                                      <p:cBhvr>
                                        <p:cTn id="14" dur="1" fill="hold">
                                          <p:stCondLst>
                                            <p:cond delay="0"/>
                                          </p:stCondLst>
                                        </p:cTn>
                                        <p:tgtEl>
                                          <p:spTgt spid="27651">
                                            <p:txEl>
                                              <p:pRg st="1" end="1"/>
                                            </p:txEl>
                                          </p:spTgt>
                                        </p:tgtEl>
                                        <p:attrNameLst>
                                          <p:attrName>style.visibility</p:attrName>
                                        </p:attrNameLst>
                                      </p:cBhvr>
                                      <p:to>
                                        <p:strVal val="visible"/>
                                      </p:to>
                                    </p:set>
                                    <p:animEffect transition="in" filter="box(in)">
                                      <p:cBhvr>
                                        <p:cTn id="15" dur="500"/>
                                        <p:tgtEl>
                                          <p:spTgt spid="27651">
                                            <p:txEl>
                                              <p:pRg st="1" end="1"/>
                                            </p:txEl>
                                          </p:spTgt>
                                        </p:tgtEl>
                                      </p:cBhvr>
                                    </p:animEffect>
                                  </p:childTnLst>
                                </p:cTn>
                              </p:par>
                              <p:par>
                                <p:cTn id="16" presetID="4" presetClass="entr" presetSubtype="16" fill="hold" grpId="0" nodeType="withEffect">
                                  <p:stCondLst>
                                    <p:cond delay="0"/>
                                  </p:stCondLst>
                                  <p:childTnLst>
                                    <p:set>
                                      <p:cBhvr>
                                        <p:cTn id="17" dur="1" fill="hold">
                                          <p:stCondLst>
                                            <p:cond delay="0"/>
                                          </p:stCondLst>
                                        </p:cTn>
                                        <p:tgtEl>
                                          <p:spTgt spid="27651">
                                            <p:txEl>
                                              <p:pRg st="2" end="2"/>
                                            </p:txEl>
                                          </p:spTgt>
                                        </p:tgtEl>
                                        <p:attrNameLst>
                                          <p:attrName>style.visibility</p:attrName>
                                        </p:attrNameLst>
                                      </p:cBhvr>
                                      <p:to>
                                        <p:strVal val="visible"/>
                                      </p:to>
                                    </p:set>
                                    <p:animEffect transition="in" filter="box(in)">
                                      <p:cBhvr>
                                        <p:cTn id="18" dur="500"/>
                                        <p:tgtEl>
                                          <p:spTgt spid="27651">
                                            <p:txEl>
                                              <p:pRg st="2" end="2"/>
                                            </p:txEl>
                                          </p:spTgt>
                                        </p:tgtEl>
                                      </p:cBhvr>
                                    </p:animEffect>
                                  </p:childTnLst>
                                </p:cTn>
                              </p:par>
                              <p:par>
                                <p:cTn id="19" presetID="4" presetClass="entr" presetSubtype="16" fill="hold" grpId="0" nodeType="withEffect">
                                  <p:stCondLst>
                                    <p:cond delay="0"/>
                                  </p:stCondLst>
                                  <p:childTnLst>
                                    <p:set>
                                      <p:cBhvr>
                                        <p:cTn id="20" dur="1" fill="hold">
                                          <p:stCondLst>
                                            <p:cond delay="0"/>
                                          </p:stCondLst>
                                        </p:cTn>
                                        <p:tgtEl>
                                          <p:spTgt spid="27651">
                                            <p:txEl>
                                              <p:pRg st="4" end="4"/>
                                            </p:txEl>
                                          </p:spTgt>
                                        </p:tgtEl>
                                        <p:attrNameLst>
                                          <p:attrName>style.visibility</p:attrName>
                                        </p:attrNameLst>
                                      </p:cBhvr>
                                      <p:to>
                                        <p:strVal val="visible"/>
                                      </p:to>
                                    </p:set>
                                    <p:animEffect transition="in" filter="box(in)">
                                      <p:cBhvr>
                                        <p:cTn id="21" dur="500"/>
                                        <p:tgtEl>
                                          <p:spTgt spid="2765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0" grpId="0"/>
      <p:bldP spid="27651"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533400" y="228600"/>
            <a:ext cx="8229600" cy="533400"/>
          </a:xfrm>
        </p:spPr>
        <p:txBody>
          <a:bodyPr/>
          <a:lstStyle/>
          <a:p>
            <a:pPr eaLnBrk="1" hangingPunct="1">
              <a:defRPr/>
            </a:pPr>
            <a:r>
              <a:rPr lang="en-US" sz="3600" smtClean="0"/>
              <a:t>IV Intake </a:t>
            </a:r>
          </a:p>
        </p:txBody>
      </p:sp>
      <p:sp>
        <p:nvSpPr>
          <p:cNvPr id="31747" name="Rectangle 3"/>
          <p:cNvSpPr>
            <a:spLocks noGrp="1" noChangeArrowheads="1"/>
          </p:cNvSpPr>
          <p:nvPr>
            <p:ph type="body" idx="1"/>
          </p:nvPr>
        </p:nvSpPr>
        <p:spPr>
          <a:xfrm>
            <a:off x="457200" y="1143000"/>
            <a:ext cx="8229600" cy="4953000"/>
          </a:xfrm>
        </p:spPr>
        <p:txBody>
          <a:bodyPr/>
          <a:lstStyle/>
          <a:p>
            <a:pPr eaLnBrk="1" hangingPunct="1">
              <a:lnSpc>
                <a:spcPct val="90000"/>
              </a:lnSpc>
              <a:defRPr/>
            </a:pPr>
            <a:r>
              <a:rPr lang="en-US" sz="2800" b="1" smtClean="0"/>
              <a:t>Example</a:t>
            </a:r>
            <a:r>
              <a:rPr lang="en-US" sz="2800" smtClean="0"/>
              <a:t>: John's primary IV is running at 34 mL/hr while NPO.  When the nurse runs the Vancomycin (250 mg IV q 8 hr) in over 90 minutes [volume is 100 ml], the primary IV is stopped.  The ampicillin (395 mg IV q 6 hr) is given concurrently in 10 ml of fluid over 30 minutes.  He received 2 boluses of aminophylline (20 ml each over 20 minutes).  The IV fluids were stopped while the aminophylline infused.  Since microtubing was used for the medications, total flush is negligible (approximately 3 ml).  What is John’s total IV intake for 24 hours?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1746"/>
                                        </p:tgtEl>
                                        <p:attrNameLst>
                                          <p:attrName>style.visibility</p:attrName>
                                        </p:attrNameLst>
                                      </p:cBhvr>
                                      <p:to>
                                        <p:strVal val="visible"/>
                                      </p:to>
                                    </p:set>
                                    <p:animEffect transition="in" filter="box(in)">
                                      <p:cBhvr>
                                        <p:cTn id="7" dur="500"/>
                                        <p:tgtEl>
                                          <p:spTgt spid="3174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1747">
                                            <p:txEl>
                                              <p:pRg st="0" end="0"/>
                                            </p:txEl>
                                          </p:spTgt>
                                        </p:tgtEl>
                                        <p:attrNameLst>
                                          <p:attrName>style.visibility</p:attrName>
                                        </p:attrNameLst>
                                      </p:cBhvr>
                                      <p:to>
                                        <p:strVal val="visible"/>
                                      </p:to>
                                    </p:set>
                                    <p:animEffect transition="in" filter="box(in)">
                                      <p:cBhvr>
                                        <p:cTn id="12" dur="500"/>
                                        <p:tgtEl>
                                          <p:spTgt spid="3174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46" grpId="0"/>
      <p:bldP spid="31747"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533400" y="0"/>
            <a:ext cx="8229600" cy="685800"/>
          </a:xfrm>
        </p:spPr>
        <p:txBody>
          <a:bodyPr/>
          <a:lstStyle/>
          <a:p>
            <a:pPr eaLnBrk="1" hangingPunct="1">
              <a:defRPr/>
            </a:pPr>
            <a:r>
              <a:rPr lang="en-US" sz="3200" smtClean="0"/>
              <a:t>Calculate using the critical information</a:t>
            </a:r>
            <a:r>
              <a:rPr lang="en-US" sz="4000" smtClean="0"/>
              <a:t>: </a:t>
            </a:r>
          </a:p>
        </p:txBody>
      </p:sp>
      <p:sp>
        <p:nvSpPr>
          <p:cNvPr id="32771" name="Rectangle 3"/>
          <p:cNvSpPr>
            <a:spLocks noGrp="1" noChangeArrowheads="1"/>
          </p:cNvSpPr>
          <p:nvPr>
            <p:ph type="body" idx="1"/>
          </p:nvPr>
        </p:nvSpPr>
        <p:spPr>
          <a:xfrm>
            <a:off x="152400" y="1143000"/>
            <a:ext cx="8991600" cy="5486400"/>
          </a:xfrm>
        </p:spPr>
        <p:txBody>
          <a:bodyPr/>
          <a:lstStyle/>
          <a:p>
            <a:pPr eaLnBrk="1" hangingPunct="1">
              <a:defRPr/>
            </a:pPr>
            <a:r>
              <a:rPr lang="en-US" sz="2800" smtClean="0"/>
              <a:t>Vancomycin runs 1.5 hrs x 3 doses = 4.5 hrs IV is stopped</a:t>
            </a:r>
          </a:p>
          <a:p>
            <a:pPr eaLnBrk="1" hangingPunct="1">
              <a:defRPr/>
            </a:pPr>
            <a:r>
              <a:rPr lang="en-US" sz="2800" smtClean="0"/>
              <a:t>Primary IV flds 24 (hr) minus 4.5 = 19.5 hrs.</a:t>
            </a:r>
          </a:p>
          <a:p>
            <a:pPr eaLnBrk="1" hangingPunct="1">
              <a:defRPr/>
            </a:pPr>
            <a:r>
              <a:rPr lang="en-US" sz="2800" smtClean="0"/>
              <a:t>Primary fld stopped as aminophylline is infusing:	20 min x 2	= 40 minutes</a:t>
            </a:r>
          </a:p>
          <a:p>
            <a:pPr eaLnBrk="1" hangingPunct="1">
              <a:defRPr/>
            </a:pPr>
            <a:r>
              <a:rPr lang="en-US" sz="2800" smtClean="0"/>
              <a:t>Primary fld 19 hr 30 min. - 40 minutes = 18 hr 50min (18.83 hrs) x 34 mL	= 640.22 mL</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0"/>
                                        </p:tgtEl>
                                        <p:attrNameLst>
                                          <p:attrName>style.visibility</p:attrName>
                                        </p:attrNameLst>
                                      </p:cBhvr>
                                      <p:to>
                                        <p:strVal val="visible"/>
                                      </p:to>
                                    </p:set>
                                    <p:animEffect transition="in" filter="box(in)">
                                      <p:cBhvr>
                                        <p:cTn id="7" dur="500"/>
                                        <p:tgtEl>
                                          <p:spTgt spid="327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2771">
                                            <p:txEl>
                                              <p:pRg st="0" end="0"/>
                                            </p:txEl>
                                          </p:spTgt>
                                        </p:tgtEl>
                                        <p:attrNameLst>
                                          <p:attrName>style.visibility</p:attrName>
                                        </p:attrNameLst>
                                      </p:cBhvr>
                                      <p:to>
                                        <p:strVal val="visible"/>
                                      </p:to>
                                    </p:set>
                                    <p:animEffect transition="in" filter="box(in)">
                                      <p:cBhvr>
                                        <p:cTn id="12" dur="500"/>
                                        <p:tgtEl>
                                          <p:spTgt spid="327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2771">
                                            <p:txEl>
                                              <p:pRg st="1" end="1"/>
                                            </p:txEl>
                                          </p:spTgt>
                                        </p:tgtEl>
                                        <p:attrNameLst>
                                          <p:attrName>style.visibility</p:attrName>
                                        </p:attrNameLst>
                                      </p:cBhvr>
                                      <p:to>
                                        <p:strVal val="visible"/>
                                      </p:to>
                                    </p:set>
                                    <p:animEffect transition="in" filter="box(in)">
                                      <p:cBhvr>
                                        <p:cTn id="17" dur="500"/>
                                        <p:tgtEl>
                                          <p:spTgt spid="327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2771">
                                            <p:txEl>
                                              <p:pRg st="2" end="2"/>
                                            </p:txEl>
                                          </p:spTgt>
                                        </p:tgtEl>
                                        <p:attrNameLst>
                                          <p:attrName>style.visibility</p:attrName>
                                        </p:attrNameLst>
                                      </p:cBhvr>
                                      <p:to>
                                        <p:strVal val="visible"/>
                                      </p:to>
                                    </p:set>
                                    <p:animEffect transition="in" filter="box(in)">
                                      <p:cBhvr>
                                        <p:cTn id="22" dur="500"/>
                                        <p:tgtEl>
                                          <p:spTgt spid="327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2771">
                                            <p:txEl>
                                              <p:pRg st="3" end="3"/>
                                            </p:txEl>
                                          </p:spTgt>
                                        </p:tgtEl>
                                        <p:attrNameLst>
                                          <p:attrName>style.visibility</p:attrName>
                                        </p:attrNameLst>
                                      </p:cBhvr>
                                      <p:to>
                                        <p:strVal val="visible"/>
                                      </p:to>
                                    </p:set>
                                    <p:animEffect transition="in" filter="box(in)">
                                      <p:cBhvr>
                                        <p:cTn id="27" dur="500"/>
                                        <p:tgtEl>
                                          <p:spTgt spid="327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0" grpId="0"/>
      <p:bldP spid="32771"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xfrm>
            <a:off x="457200" y="228600"/>
            <a:ext cx="8229600" cy="685800"/>
          </a:xfrm>
        </p:spPr>
        <p:txBody>
          <a:bodyPr/>
          <a:lstStyle/>
          <a:p>
            <a:pPr eaLnBrk="1" hangingPunct="1">
              <a:defRPr/>
            </a:pPr>
            <a:r>
              <a:rPr lang="en-US" sz="3600" smtClean="0"/>
              <a:t>Calculation</a:t>
            </a:r>
          </a:p>
        </p:txBody>
      </p:sp>
      <p:sp>
        <p:nvSpPr>
          <p:cNvPr id="33795" name="Rectangle 3"/>
          <p:cNvSpPr>
            <a:spLocks noGrp="1" noChangeArrowheads="1"/>
          </p:cNvSpPr>
          <p:nvPr>
            <p:ph type="body" idx="1"/>
          </p:nvPr>
        </p:nvSpPr>
        <p:spPr>
          <a:xfrm>
            <a:off x="228600" y="1066800"/>
            <a:ext cx="8686800" cy="5029200"/>
          </a:xfrm>
        </p:spPr>
        <p:txBody>
          <a:bodyPr/>
          <a:lstStyle/>
          <a:p>
            <a:pPr eaLnBrk="1" hangingPunct="1">
              <a:lnSpc>
                <a:spcPct val="90000"/>
              </a:lnSpc>
              <a:defRPr/>
            </a:pPr>
            <a:r>
              <a:rPr lang="en-US" sz="2800" smtClean="0"/>
              <a:t>Vancomycin: 100 cc x 3		= 300 mL	</a:t>
            </a:r>
          </a:p>
          <a:p>
            <a:pPr eaLnBrk="1" hangingPunct="1">
              <a:lnSpc>
                <a:spcPct val="90000"/>
              </a:lnSpc>
              <a:defRPr/>
            </a:pPr>
            <a:r>
              <a:rPr lang="en-US" sz="2800" smtClean="0"/>
              <a:t>Ampicillin		20 cc x 2		= 40 mL</a:t>
            </a:r>
          </a:p>
          <a:p>
            <a:pPr eaLnBrk="1" hangingPunct="1">
              <a:lnSpc>
                <a:spcPct val="90000"/>
              </a:lnSpc>
              <a:defRPr/>
            </a:pPr>
            <a:r>
              <a:rPr lang="en-US" sz="2800" smtClean="0"/>
              <a:t>Aminophylline 20 cc x 2 		=  40 mL	</a:t>
            </a:r>
          </a:p>
          <a:p>
            <a:pPr eaLnBrk="1" hangingPunct="1">
              <a:lnSpc>
                <a:spcPct val="90000"/>
              </a:lnSpc>
              <a:defRPr/>
            </a:pPr>
            <a:r>
              <a:rPr lang="en-US" sz="2800" smtClean="0"/>
              <a:t>Normal saline flush (approx.)	= 3 mL	</a:t>
            </a:r>
          </a:p>
          <a:p>
            <a:pPr eaLnBrk="1" hangingPunct="1">
              <a:lnSpc>
                <a:spcPct val="90000"/>
              </a:lnSpc>
              <a:defRPr/>
            </a:pPr>
            <a:r>
              <a:rPr lang="en-US" sz="2800" smtClean="0"/>
              <a:t>640.22 + 300 + 40 + 40 + 3	=1023.22 mL/24hrs</a:t>
            </a:r>
          </a:p>
          <a:p>
            <a:pPr eaLnBrk="1" hangingPunct="1">
              <a:lnSpc>
                <a:spcPct val="90000"/>
              </a:lnSpc>
              <a:defRPr/>
            </a:pPr>
            <a:r>
              <a:rPr lang="en-US" sz="2800" smtClean="0"/>
              <a:t>John's daily IV intake, based on all therapeutic modalities, is 1023.5 mL</a:t>
            </a:r>
          </a:p>
          <a:p>
            <a:pPr eaLnBrk="1" hangingPunct="1">
              <a:lnSpc>
                <a:spcPct val="90000"/>
              </a:lnSpc>
              <a:defRPr/>
            </a:pPr>
            <a:endParaRPr lang="en-US" sz="2800"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4"/>
                                        </p:tgtEl>
                                        <p:attrNameLst>
                                          <p:attrName>style.visibility</p:attrName>
                                        </p:attrNameLst>
                                      </p:cBhvr>
                                      <p:to>
                                        <p:strVal val="visible"/>
                                      </p:to>
                                    </p:set>
                                    <p:animEffect transition="in" filter="box(in)">
                                      <p:cBhvr>
                                        <p:cTn id="7" dur="500"/>
                                        <p:tgtEl>
                                          <p:spTgt spid="337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3795">
                                            <p:txEl>
                                              <p:pRg st="0" end="0"/>
                                            </p:txEl>
                                          </p:spTgt>
                                        </p:tgtEl>
                                        <p:attrNameLst>
                                          <p:attrName>style.visibility</p:attrName>
                                        </p:attrNameLst>
                                      </p:cBhvr>
                                      <p:to>
                                        <p:strVal val="visible"/>
                                      </p:to>
                                    </p:set>
                                    <p:animEffect transition="in" filter="box(in)">
                                      <p:cBhvr>
                                        <p:cTn id="12" dur="500"/>
                                        <p:tgtEl>
                                          <p:spTgt spid="3379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3795">
                                            <p:txEl>
                                              <p:pRg st="1" end="1"/>
                                            </p:txEl>
                                          </p:spTgt>
                                        </p:tgtEl>
                                        <p:attrNameLst>
                                          <p:attrName>style.visibility</p:attrName>
                                        </p:attrNameLst>
                                      </p:cBhvr>
                                      <p:to>
                                        <p:strVal val="visible"/>
                                      </p:to>
                                    </p:set>
                                    <p:animEffect transition="in" filter="box(in)">
                                      <p:cBhvr>
                                        <p:cTn id="17" dur="500"/>
                                        <p:tgtEl>
                                          <p:spTgt spid="33795">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3795">
                                            <p:txEl>
                                              <p:pRg st="2" end="2"/>
                                            </p:txEl>
                                          </p:spTgt>
                                        </p:tgtEl>
                                        <p:attrNameLst>
                                          <p:attrName>style.visibility</p:attrName>
                                        </p:attrNameLst>
                                      </p:cBhvr>
                                      <p:to>
                                        <p:strVal val="visible"/>
                                      </p:to>
                                    </p:set>
                                    <p:animEffect transition="in" filter="box(in)">
                                      <p:cBhvr>
                                        <p:cTn id="22" dur="500"/>
                                        <p:tgtEl>
                                          <p:spTgt spid="33795">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3795">
                                            <p:txEl>
                                              <p:pRg st="3" end="3"/>
                                            </p:txEl>
                                          </p:spTgt>
                                        </p:tgtEl>
                                        <p:attrNameLst>
                                          <p:attrName>style.visibility</p:attrName>
                                        </p:attrNameLst>
                                      </p:cBhvr>
                                      <p:to>
                                        <p:strVal val="visible"/>
                                      </p:to>
                                    </p:set>
                                    <p:animEffect transition="in" filter="box(in)">
                                      <p:cBhvr>
                                        <p:cTn id="27" dur="500"/>
                                        <p:tgtEl>
                                          <p:spTgt spid="33795">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3795">
                                            <p:txEl>
                                              <p:pRg st="4" end="4"/>
                                            </p:txEl>
                                          </p:spTgt>
                                        </p:tgtEl>
                                        <p:attrNameLst>
                                          <p:attrName>style.visibility</p:attrName>
                                        </p:attrNameLst>
                                      </p:cBhvr>
                                      <p:to>
                                        <p:strVal val="visible"/>
                                      </p:to>
                                    </p:set>
                                    <p:animEffect transition="in" filter="box(in)">
                                      <p:cBhvr>
                                        <p:cTn id="32" dur="500"/>
                                        <p:tgtEl>
                                          <p:spTgt spid="33795">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3795">
                                            <p:txEl>
                                              <p:pRg st="5" end="5"/>
                                            </p:txEl>
                                          </p:spTgt>
                                        </p:tgtEl>
                                        <p:attrNameLst>
                                          <p:attrName>style.visibility</p:attrName>
                                        </p:attrNameLst>
                                      </p:cBhvr>
                                      <p:to>
                                        <p:strVal val="visible"/>
                                      </p:to>
                                    </p:set>
                                    <p:animEffect transition="in" filter="box(in)">
                                      <p:cBhvr>
                                        <p:cTn id="37" dur="500"/>
                                        <p:tgtEl>
                                          <p:spTgt spid="3379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p:bldP spid="33795"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533400" y="228600"/>
            <a:ext cx="8229600" cy="533400"/>
          </a:xfrm>
        </p:spPr>
        <p:txBody>
          <a:bodyPr/>
          <a:lstStyle/>
          <a:p>
            <a:pPr eaLnBrk="1" hangingPunct="1">
              <a:defRPr/>
            </a:pPr>
            <a:r>
              <a:rPr lang="en-US" sz="3600" smtClean="0"/>
              <a:t>Calculate Total Intake and Output</a:t>
            </a:r>
          </a:p>
        </p:txBody>
      </p:sp>
      <p:sp>
        <p:nvSpPr>
          <p:cNvPr id="34819" name="Rectangle 3"/>
          <p:cNvSpPr>
            <a:spLocks noGrp="1" noChangeArrowheads="1"/>
          </p:cNvSpPr>
          <p:nvPr>
            <p:ph type="body" idx="1"/>
          </p:nvPr>
        </p:nvSpPr>
        <p:spPr>
          <a:xfrm>
            <a:off x="457200" y="990600"/>
            <a:ext cx="8229600" cy="5105400"/>
          </a:xfrm>
        </p:spPr>
        <p:txBody>
          <a:bodyPr/>
          <a:lstStyle/>
          <a:p>
            <a:pPr eaLnBrk="1" hangingPunct="1">
              <a:defRPr/>
            </a:pPr>
            <a:r>
              <a:rPr lang="en-US" smtClean="0"/>
              <a:t>Example</a:t>
            </a:r>
            <a:r>
              <a:rPr lang="en-US" b="1" smtClean="0"/>
              <a:t>:</a:t>
            </a:r>
            <a:r>
              <a:rPr lang="en-US" smtClean="0"/>
              <a:t>  Crystal has an IV infusing at KVO (10 mL/hr).  She receives an antibiotic in 22.5 mL q 8° concurrently.  One mL flush is given after each antibiotic.  She is given 30 mL of formula q 3°.  She had diaper weights of 17 mL, 33 mL, 55 mL, 45 mL, 52 mL, 50 mL, 15 mL, and 36 mL. </a:t>
            </a:r>
          </a:p>
          <a:p>
            <a:pPr eaLnBrk="1" hangingPunct="1">
              <a:defRPr/>
            </a:pPr>
            <a:r>
              <a:rPr lang="en-US" smtClean="0"/>
              <a:t>Calculate her I &amp; O for the past 24 hours.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4818"/>
                                        </p:tgtEl>
                                        <p:attrNameLst>
                                          <p:attrName>style.visibility</p:attrName>
                                        </p:attrNameLst>
                                      </p:cBhvr>
                                      <p:to>
                                        <p:strVal val="visible"/>
                                      </p:to>
                                    </p:set>
                                    <p:animEffect transition="in" filter="box(in)">
                                      <p:cBhvr>
                                        <p:cTn id="7" dur="500"/>
                                        <p:tgtEl>
                                          <p:spTgt spid="3481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4819">
                                            <p:txEl>
                                              <p:pRg st="0" end="0"/>
                                            </p:txEl>
                                          </p:spTgt>
                                        </p:tgtEl>
                                        <p:attrNameLst>
                                          <p:attrName>style.visibility</p:attrName>
                                        </p:attrNameLst>
                                      </p:cBhvr>
                                      <p:to>
                                        <p:strVal val="visible"/>
                                      </p:to>
                                    </p:set>
                                    <p:animEffect transition="in" filter="box(in)">
                                      <p:cBhvr>
                                        <p:cTn id="12" dur="500"/>
                                        <p:tgtEl>
                                          <p:spTgt spid="3481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4819">
                                            <p:txEl>
                                              <p:pRg st="1" end="1"/>
                                            </p:txEl>
                                          </p:spTgt>
                                        </p:tgtEl>
                                        <p:attrNameLst>
                                          <p:attrName>style.visibility</p:attrName>
                                        </p:attrNameLst>
                                      </p:cBhvr>
                                      <p:to>
                                        <p:strVal val="visible"/>
                                      </p:to>
                                    </p:set>
                                    <p:animEffect transition="in" filter="box(in)">
                                      <p:cBhvr>
                                        <p:cTn id="17" dur="500"/>
                                        <p:tgtEl>
                                          <p:spTgt spid="3481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818" grpId="0"/>
      <p:bldP spid="34819"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457200" y="381000"/>
            <a:ext cx="8229600" cy="685800"/>
          </a:xfrm>
        </p:spPr>
        <p:txBody>
          <a:bodyPr/>
          <a:lstStyle/>
          <a:p>
            <a:pPr eaLnBrk="1" hangingPunct="1">
              <a:defRPr/>
            </a:pPr>
            <a:r>
              <a:rPr lang="en-US" sz="4000" b="1" smtClean="0"/>
              <a:t>Intake:</a:t>
            </a:r>
            <a:r>
              <a:rPr lang="en-US" sz="4000" smtClean="0"/>
              <a:t> </a:t>
            </a:r>
          </a:p>
        </p:txBody>
      </p:sp>
      <p:sp>
        <p:nvSpPr>
          <p:cNvPr id="35843" name="Rectangle 3"/>
          <p:cNvSpPr>
            <a:spLocks noGrp="1" noChangeArrowheads="1"/>
          </p:cNvSpPr>
          <p:nvPr>
            <p:ph type="body" idx="1"/>
          </p:nvPr>
        </p:nvSpPr>
        <p:spPr>
          <a:xfrm>
            <a:off x="228600" y="1295400"/>
            <a:ext cx="8763000" cy="4800600"/>
          </a:xfrm>
        </p:spPr>
        <p:txBody>
          <a:bodyPr/>
          <a:lstStyle/>
          <a:p>
            <a:pPr eaLnBrk="1" hangingPunct="1">
              <a:defRPr/>
            </a:pPr>
            <a:r>
              <a:rPr lang="en-US" smtClean="0"/>
              <a:t>IV @ 10 mL/hr x 24 hr			= 240 mL</a:t>
            </a:r>
          </a:p>
          <a:p>
            <a:pPr eaLnBrk="1" hangingPunct="1">
              <a:defRPr/>
            </a:pPr>
            <a:r>
              <a:rPr lang="en-US" smtClean="0"/>
              <a:t>Med of 22.5 mL x 3 (q8°)		= 67.5 mL</a:t>
            </a:r>
          </a:p>
          <a:p>
            <a:pPr eaLnBrk="1" hangingPunct="1">
              <a:defRPr/>
            </a:pPr>
            <a:r>
              <a:rPr lang="en-US" smtClean="0"/>
              <a:t>Flush of 1 mL x 3			  	= 3 mL</a:t>
            </a:r>
          </a:p>
          <a:p>
            <a:pPr eaLnBrk="1" hangingPunct="1">
              <a:defRPr/>
            </a:pPr>
            <a:r>
              <a:rPr lang="en-US" smtClean="0"/>
              <a:t>Formula of 30 mL	x 8 (q 3°)		= 240 mL</a:t>
            </a:r>
          </a:p>
          <a:p>
            <a:pPr eaLnBrk="1" hangingPunct="1">
              <a:defRPr/>
            </a:pPr>
            <a:r>
              <a:rPr lang="en-US" smtClean="0"/>
              <a:t>240 mL + 67.5 mL + 3 mL + 240 mL = 550.5 mL</a:t>
            </a:r>
          </a:p>
          <a:p>
            <a:pPr eaLnBrk="1" hangingPunct="1">
              <a:defRPr/>
            </a:pPr>
            <a:r>
              <a:rPr lang="en-US" smtClean="0"/>
              <a:t>Crystal's intake is 550.5 mL for the past 24 hours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2"/>
                                        </p:tgtEl>
                                        <p:attrNameLst>
                                          <p:attrName>style.visibility</p:attrName>
                                        </p:attrNameLst>
                                      </p:cBhvr>
                                      <p:to>
                                        <p:strVal val="visible"/>
                                      </p:to>
                                    </p:set>
                                    <p:animEffect transition="in" filter="box(in)">
                                      <p:cBhvr>
                                        <p:cTn id="7" dur="500"/>
                                        <p:tgtEl>
                                          <p:spTgt spid="3584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5843">
                                            <p:txEl>
                                              <p:pRg st="0" end="0"/>
                                            </p:txEl>
                                          </p:spTgt>
                                        </p:tgtEl>
                                        <p:attrNameLst>
                                          <p:attrName>style.visibility</p:attrName>
                                        </p:attrNameLst>
                                      </p:cBhvr>
                                      <p:to>
                                        <p:strVal val="visible"/>
                                      </p:to>
                                    </p:set>
                                    <p:animEffect transition="in" filter="box(in)">
                                      <p:cBhvr>
                                        <p:cTn id="12" dur="500"/>
                                        <p:tgtEl>
                                          <p:spTgt spid="3584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5843">
                                            <p:txEl>
                                              <p:pRg st="1" end="1"/>
                                            </p:txEl>
                                          </p:spTgt>
                                        </p:tgtEl>
                                        <p:attrNameLst>
                                          <p:attrName>style.visibility</p:attrName>
                                        </p:attrNameLst>
                                      </p:cBhvr>
                                      <p:to>
                                        <p:strVal val="visible"/>
                                      </p:to>
                                    </p:set>
                                    <p:animEffect transition="in" filter="box(in)">
                                      <p:cBhvr>
                                        <p:cTn id="17" dur="500"/>
                                        <p:tgtEl>
                                          <p:spTgt spid="3584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5843">
                                            <p:txEl>
                                              <p:pRg st="2" end="2"/>
                                            </p:txEl>
                                          </p:spTgt>
                                        </p:tgtEl>
                                        <p:attrNameLst>
                                          <p:attrName>style.visibility</p:attrName>
                                        </p:attrNameLst>
                                      </p:cBhvr>
                                      <p:to>
                                        <p:strVal val="visible"/>
                                      </p:to>
                                    </p:set>
                                    <p:animEffect transition="in" filter="box(in)">
                                      <p:cBhvr>
                                        <p:cTn id="22" dur="500"/>
                                        <p:tgtEl>
                                          <p:spTgt spid="3584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5843">
                                            <p:txEl>
                                              <p:pRg st="3" end="3"/>
                                            </p:txEl>
                                          </p:spTgt>
                                        </p:tgtEl>
                                        <p:attrNameLst>
                                          <p:attrName>style.visibility</p:attrName>
                                        </p:attrNameLst>
                                      </p:cBhvr>
                                      <p:to>
                                        <p:strVal val="visible"/>
                                      </p:to>
                                    </p:set>
                                    <p:animEffect transition="in" filter="box(in)">
                                      <p:cBhvr>
                                        <p:cTn id="27" dur="500"/>
                                        <p:tgtEl>
                                          <p:spTgt spid="35843">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5843">
                                            <p:txEl>
                                              <p:pRg st="4" end="4"/>
                                            </p:txEl>
                                          </p:spTgt>
                                        </p:tgtEl>
                                        <p:attrNameLst>
                                          <p:attrName>style.visibility</p:attrName>
                                        </p:attrNameLst>
                                      </p:cBhvr>
                                      <p:to>
                                        <p:strVal val="visible"/>
                                      </p:to>
                                    </p:set>
                                    <p:animEffect transition="in" filter="box(in)">
                                      <p:cBhvr>
                                        <p:cTn id="32" dur="500"/>
                                        <p:tgtEl>
                                          <p:spTgt spid="35843">
                                            <p:txEl>
                                              <p:pRg st="4" end="4"/>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5843">
                                            <p:txEl>
                                              <p:pRg st="5" end="5"/>
                                            </p:txEl>
                                          </p:spTgt>
                                        </p:tgtEl>
                                        <p:attrNameLst>
                                          <p:attrName>style.visibility</p:attrName>
                                        </p:attrNameLst>
                                      </p:cBhvr>
                                      <p:to>
                                        <p:strVal val="visible"/>
                                      </p:to>
                                    </p:set>
                                    <p:animEffect transition="in" filter="box(in)">
                                      <p:cBhvr>
                                        <p:cTn id="37" dur="500"/>
                                        <p:tgtEl>
                                          <p:spTgt spid="3584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3584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457200" y="228600"/>
            <a:ext cx="8229600" cy="762000"/>
          </a:xfrm>
        </p:spPr>
        <p:txBody>
          <a:bodyPr/>
          <a:lstStyle/>
          <a:p>
            <a:pPr eaLnBrk="1" hangingPunct="1">
              <a:defRPr/>
            </a:pPr>
            <a:r>
              <a:rPr lang="en-US" sz="3600" b="1" smtClean="0"/>
              <a:t>Overview: IV Insertion</a:t>
            </a:r>
          </a:p>
        </p:txBody>
      </p:sp>
      <p:sp>
        <p:nvSpPr>
          <p:cNvPr id="41987" name="Rectangle 3"/>
          <p:cNvSpPr>
            <a:spLocks noGrp="1" noChangeArrowheads="1"/>
          </p:cNvSpPr>
          <p:nvPr>
            <p:ph type="body" sz="half" idx="1"/>
          </p:nvPr>
        </p:nvSpPr>
        <p:spPr>
          <a:xfrm>
            <a:off x="381000" y="1143000"/>
            <a:ext cx="8305800" cy="5334000"/>
          </a:xfrm>
        </p:spPr>
        <p:txBody>
          <a:bodyPr/>
          <a:lstStyle/>
          <a:p>
            <a:pPr eaLnBrk="1" hangingPunct="1">
              <a:defRPr/>
            </a:pPr>
            <a:r>
              <a:rPr lang="en-US" sz="2800" b="1" dirty="0" smtClean="0"/>
              <a:t>Use needle with catheter sheath</a:t>
            </a:r>
          </a:p>
          <a:p>
            <a:pPr lvl="1" eaLnBrk="1" hangingPunct="1">
              <a:defRPr/>
            </a:pPr>
            <a:r>
              <a:rPr lang="en-US" sz="2400" b="1" dirty="0" smtClean="0"/>
              <a:t>20-22 gauge typical for adult</a:t>
            </a:r>
          </a:p>
          <a:p>
            <a:pPr lvl="1" eaLnBrk="1" hangingPunct="1">
              <a:defRPr/>
            </a:pPr>
            <a:r>
              <a:rPr lang="en-US" sz="2400" b="1" dirty="0" smtClean="0"/>
              <a:t>If blood transfusion anticipated , use 18 or 20 gauge</a:t>
            </a:r>
          </a:p>
          <a:p>
            <a:pPr eaLnBrk="1" hangingPunct="1">
              <a:defRPr/>
            </a:pPr>
            <a:r>
              <a:rPr lang="en-US" sz="2800" b="1" dirty="0" smtClean="0"/>
              <a:t>Most </a:t>
            </a:r>
            <a:r>
              <a:rPr lang="en-US" sz="2800" b="1" u="sng" dirty="0" smtClean="0"/>
              <a:t>IV</a:t>
            </a:r>
            <a:r>
              <a:rPr lang="en-US" sz="2800" b="1" dirty="0" smtClean="0"/>
              <a:t> solution sets deliver 10 drops per mL, or 60 drops per </a:t>
            </a:r>
            <a:r>
              <a:rPr lang="en-US" sz="2800" b="1" dirty="0" smtClean="0"/>
              <a:t>mL (</a:t>
            </a:r>
            <a:r>
              <a:rPr lang="en-US" sz="2800" b="1" dirty="0" err="1" smtClean="0"/>
              <a:t>microdrop</a:t>
            </a:r>
            <a:r>
              <a:rPr lang="en-US" sz="2800" b="1" dirty="0" smtClean="0"/>
              <a:t>)</a:t>
            </a:r>
          </a:p>
          <a:p>
            <a:pPr eaLnBrk="1" hangingPunct="1">
              <a:defRPr/>
            </a:pPr>
            <a:r>
              <a:rPr lang="en-US" sz="2800" b="1" dirty="0" smtClean="0"/>
              <a:t>IV solution should be clear; cloudy solutions may indicate contamination</a:t>
            </a:r>
          </a:p>
          <a:p>
            <a:pPr eaLnBrk="1" hangingPunct="1">
              <a:defRPr/>
            </a:pPr>
            <a:r>
              <a:rPr lang="en-US" sz="2800" b="1" dirty="0" smtClean="0"/>
              <a:t>Safety shield type of catheter required by OSHA; also called over the needle (ONC)</a:t>
            </a:r>
          </a:p>
        </p:txBody>
      </p:sp>
      <p:graphicFrame>
        <p:nvGraphicFramePr>
          <p:cNvPr id="1026" name="Object 4">
            <a:hlinkClick r:id="" action="ppaction://ole?verb=0"/>
          </p:cNvPr>
          <p:cNvGraphicFramePr>
            <a:graphicFrameLocks/>
          </p:cNvGraphicFramePr>
          <p:nvPr>
            <p:ph sz="half" idx="2"/>
          </p:nvPr>
        </p:nvGraphicFramePr>
        <p:xfrm>
          <a:off x="7543800" y="152400"/>
          <a:ext cx="1295400" cy="1371600"/>
        </p:xfrm>
        <a:graphic>
          <a:graphicData uri="http://schemas.openxmlformats.org/presentationml/2006/ole">
            <mc:AlternateContent xmlns:mc="http://schemas.openxmlformats.org/markup-compatibility/2006">
              <mc:Choice xmlns:v="urn:schemas-microsoft-com:vml" Requires="v">
                <p:oleObj spid="_x0000_s1030" name="Microsoft ClipArt Gallery" r:id="rId4" imgW="2612880" imgH="3533760" progId="MS_ClipArt_Gallery">
                  <p:embed/>
                </p:oleObj>
              </mc:Choice>
              <mc:Fallback>
                <p:oleObj name="Microsoft ClipArt Gallery" r:id="rId4" imgW="2612880" imgH="3533760" progId="MS_ClipArt_Gallery">
                  <p:embed/>
                  <p:pic>
                    <p:nvPicPr>
                      <p:cNvPr id="0" name="Object 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543800" y="152400"/>
                        <a:ext cx="12954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066800" y="0"/>
            <a:ext cx="6569075" cy="685800"/>
          </a:xfrm>
        </p:spPr>
        <p:txBody>
          <a:bodyPr/>
          <a:lstStyle/>
          <a:p>
            <a:pPr eaLnBrk="1" hangingPunct="1">
              <a:defRPr/>
            </a:pPr>
            <a:r>
              <a:rPr lang="en-US" sz="3600" b="1" smtClean="0"/>
              <a:t>IV sites</a:t>
            </a:r>
          </a:p>
        </p:txBody>
      </p:sp>
      <p:sp>
        <p:nvSpPr>
          <p:cNvPr id="44035" name="Rectangle 3"/>
          <p:cNvSpPr>
            <a:spLocks noGrp="1" noChangeArrowheads="1"/>
          </p:cNvSpPr>
          <p:nvPr>
            <p:ph type="body" idx="1"/>
          </p:nvPr>
        </p:nvSpPr>
        <p:spPr>
          <a:xfrm>
            <a:off x="304800" y="762000"/>
            <a:ext cx="8382000" cy="5867400"/>
          </a:xfrm>
        </p:spPr>
        <p:txBody>
          <a:bodyPr/>
          <a:lstStyle/>
          <a:p>
            <a:pPr eaLnBrk="1" hangingPunct="1">
              <a:lnSpc>
                <a:spcPct val="90000"/>
              </a:lnSpc>
              <a:defRPr/>
            </a:pPr>
            <a:r>
              <a:rPr lang="en-US" b="1" dirty="0" smtClean="0"/>
              <a:t>Peripheral</a:t>
            </a:r>
          </a:p>
          <a:p>
            <a:pPr lvl="1" eaLnBrk="1" hangingPunct="1">
              <a:lnSpc>
                <a:spcPct val="90000"/>
              </a:lnSpc>
              <a:defRPr/>
            </a:pPr>
            <a:r>
              <a:rPr lang="en-US" b="1" dirty="0" smtClean="0"/>
              <a:t>Metacarpal:  top of the hand</a:t>
            </a:r>
          </a:p>
          <a:p>
            <a:pPr lvl="1" eaLnBrk="1" hangingPunct="1">
              <a:lnSpc>
                <a:spcPct val="90000"/>
              </a:lnSpc>
              <a:defRPr/>
            </a:pPr>
            <a:r>
              <a:rPr lang="en-US" b="1" dirty="0" err="1" smtClean="0"/>
              <a:t>Basilic</a:t>
            </a:r>
            <a:r>
              <a:rPr lang="en-US" b="1" dirty="0" smtClean="0"/>
              <a:t> &amp; Cephalic typically used on forearm</a:t>
            </a:r>
          </a:p>
          <a:p>
            <a:pPr lvl="1" eaLnBrk="1" hangingPunct="1">
              <a:lnSpc>
                <a:spcPct val="90000"/>
              </a:lnSpc>
              <a:defRPr/>
            </a:pPr>
            <a:r>
              <a:rPr lang="en-US" b="1" dirty="0" smtClean="0"/>
              <a:t>Use most distal part first</a:t>
            </a:r>
          </a:p>
          <a:p>
            <a:pPr lvl="1" eaLnBrk="1" hangingPunct="1">
              <a:lnSpc>
                <a:spcPct val="90000"/>
              </a:lnSpc>
              <a:defRPr/>
            </a:pPr>
            <a:r>
              <a:rPr lang="en-US" b="1" dirty="0" smtClean="0"/>
              <a:t>Consider type of solution to be infused</a:t>
            </a:r>
          </a:p>
          <a:p>
            <a:pPr eaLnBrk="1" hangingPunct="1">
              <a:lnSpc>
                <a:spcPct val="90000"/>
              </a:lnSpc>
              <a:defRPr/>
            </a:pPr>
            <a:r>
              <a:rPr lang="en-US" b="1" dirty="0" smtClean="0"/>
              <a:t>Central</a:t>
            </a:r>
          </a:p>
          <a:p>
            <a:pPr lvl="1" eaLnBrk="1" hangingPunct="1">
              <a:lnSpc>
                <a:spcPct val="90000"/>
              </a:lnSpc>
              <a:defRPr/>
            </a:pPr>
            <a:r>
              <a:rPr lang="en-US" b="1" dirty="0" smtClean="0"/>
              <a:t>IVs inserted into subclavian or jugular vein</a:t>
            </a:r>
          </a:p>
          <a:p>
            <a:pPr lvl="2" eaLnBrk="1" hangingPunct="1">
              <a:lnSpc>
                <a:spcPct val="90000"/>
              </a:lnSpc>
              <a:defRPr/>
            </a:pPr>
            <a:r>
              <a:rPr lang="en-US" b="1" dirty="0" err="1" smtClean="0"/>
              <a:t>Groshong</a:t>
            </a:r>
            <a:endParaRPr lang="en-US" b="1" dirty="0" smtClean="0"/>
          </a:p>
          <a:p>
            <a:pPr lvl="2" eaLnBrk="1" hangingPunct="1">
              <a:lnSpc>
                <a:spcPct val="90000"/>
              </a:lnSpc>
              <a:defRPr/>
            </a:pPr>
            <a:r>
              <a:rPr lang="en-US" b="1" dirty="0" smtClean="0"/>
              <a:t>Triple lumen</a:t>
            </a:r>
          </a:p>
          <a:p>
            <a:pPr lvl="2" eaLnBrk="1" hangingPunct="1">
              <a:lnSpc>
                <a:spcPct val="90000"/>
              </a:lnSpc>
              <a:defRPr/>
            </a:pPr>
            <a:r>
              <a:rPr lang="en-US" b="1" dirty="0" smtClean="0"/>
              <a:t>Implanted ports</a:t>
            </a:r>
          </a:p>
          <a:p>
            <a:pPr lvl="1" eaLnBrk="1" hangingPunct="1">
              <a:lnSpc>
                <a:spcPct val="90000"/>
              </a:lnSpc>
              <a:defRPr/>
            </a:pPr>
            <a:r>
              <a:rPr lang="en-US" b="1" dirty="0" smtClean="0"/>
              <a:t>PICC lines</a:t>
            </a:r>
          </a:p>
        </p:txBody>
      </p:sp>
      <p:pic>
        <p:nvPicPr>
          <p:cNvPr id="6148" name="Picture 4" descr="HM1333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670675" y="0"/>
            <a:ext cx="2473325" cy="163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animEffect transition="in" filter="slide(fromBottom)">
                                      <p:cBhvr>
                                        <p:cTn id="7" dur="500"/>
                                        <p:tgtEl>
                                          <p:spTgt spid="44035">
                                            <p:txEl>
                                              <p:pRg st="0" end="0"/>
                                            </p:txEl>
                                          </p:spTgt>
                                        </p:tgtEl>
                                      </p:cBhvr>
                                    </p:animEffect>
                                  </p:childTnLst>
                                  <p:subTnLst>
                                    <p:animClr clrSpc="rgb" dir="cw">
                                      <p:cBhvr override="childStyle">
                                        <p:cTn dur="1" fill="hold" display="0" masterRel="nextClick" afterEffect="1"/>
                                        <p:tgtEl>
                                          <p:spTgt spid="44035">
                                            <p:txEl>
                                              <p:pRg st="0" end="0"/>
                                            </p:txEl>
                                          </p:spTgt>
                                        </p:tgtEl>
                                        <p:attrNameLst>
                                          <p:attrName>ppt_c</p:attrName>
                                        </p:attrNameLst>
                                      </p:cBhvr>
                                      <p:to>
                                        <a:srgbClr val="D60093"/>
                                      </p:to>
                                    </p:animClr>
                                  </p:subTnLst>
                                </p:cTn>
                              </p:par>
                              <p:par>
                                <p:cTn id="8" presetID="12" presetClass="entr" presetSubtype="4" fill="hold" grpId="0" nodeType="withEffect">
                                  <p:stCondLst>
                                    <p:cond delay="0"/>
                                  </p:stCondLst>
                                  <p:childTnLst>
                                    <p:set>
                                      <p:cBhvr>
                                        <p:cTn id="9" dur="1" fill="hold">
                                          <p:stCondLst>
                                            <p:cond delay="0"/>
                                          </p:stCondLst>
                                        </p:cTn>
                                        <p:tgtEl>
                                          <p:spTgt spid="44035">
                                            <p:txEl>
                                              <p:pRg st="1" end="1"/>
                                            </p:txEl>
                                          </p:spTgt>
                                        </p:tgtEl>
                                        <p:attrNameLst>
                                          <p:attrName>style.visibility</p:attrName>
                                        </p:attrNameLst>
                                      </p:cBhvr>
                                      <p:to>
                                        <p:strVal val="visible"/>
                                      </p:to>
                                    </p:set>
                                    <p:animEffect transition="in" filter="slide(fromBottom)">
                                      <p:cBhvr>
                                        <p:cTn id="10" dur="500"/>
                                        <p:tgtEl>
                                          <p:spTgt spid="44035">
                                            <p:txEl>
                                              <p:pRg st="1" end="1"/>
                                            </p:txEl>
                                          </p:spTgt>
                                        </p:tgtEl>
                                      </p:cBhvr>
                                    </p:animEffect>
                                  </p:childTnLst>
                                  <p:subTnLst>
                                    <p:animClr clrSpc="rgb" dir="cw">
                                      <p:cBhvr override="childStyle">
                                        <p:cTn dur="1" fill="hold" display="0" masterRel="nextClick" afterEffect="1"/>
                                        <p:tgtEl>
                                          <p:spTgt spid="44035">
                                            <p:txEl>
                                              <p:pRg st="1" end="1"/>
                                            </p:txEl>
                                          </p:spTgt>
                                        </p:tgtEl>
                                        <p:attrNameLst>
                                          <p:attrName>ppt_c</p:attrName>
                                        </p:attrNameLst>
                                      </p:cBhvr>
                                      <p:to>
                                        <a:srgbClr val="D60093"/>
                                      </p:to>
                                    </p:animClr>
                                  </p:subTnLst>
                                </p:cTn>
                              </p:par>
                              <p:par>
                                <p:cTn id="11" presetID="12" presetClass="entr" presetSubtype="4" fill="hold" grpId="0" nodeType="withEffect">
                                  <p:stCondLst>
                                    <p:cond delay="0"/>
                                  </p:stCondLst>
                                  <p:childTnLst>
                                    <p:set>
                                      <p:cBhvr>
                                        <p:cTn id="12" dur="1" fill="hold">
                                          <p:stCondLst>
                                            <p:cond delay="0"/>
                                          </p:stCondLst>
                                        </p:cTn>
                                        <p:tgtEl>
                                          <p:spTgt spid="44035">
                                            <p:txEl>
                                              <p:pRg st="2" end="2"/>
                                            </p:txEl>
                                          </p:spTgt>
                                        </p:tgtEl>
                                        <p:attrNameLst>
                                          <p:attrName>style.visibility</p:attrName>
                                        </p:attrNameLst>
                                      </p:cBhvr>
                                      <p:to>
                                        <p:strVal val="visible"/>
                                      </p:to>
                                    </p:set>
                                    <p:animEffect transition="in" filter="slide(fromBottom)">
                                      <p:cBhvr>
                                        <p:cTn id="13" dur="500"/>
                                        <p:tgtEl>
                                          <p:spTgt spid="44035">
                                            <p:txEl>
                                              <p:pRg st="2" end="2"/>
                                            </p:txEl>
                                          </p:spTgt>
                                        </p:tgtEl>
                                      </p:cBhvr>
                                    </p:animEffect>
                                  </p:childTnLst>
                                  <p:subTnLst>
                                    <p:animClr clrSpc="rgb" dir="cw">
                                      <p:cBhvr override="childStyle">
                                        <p:cTn dur="1" fill="hold" display="0" masterRel="nextClick" afterEffect="1"/>
                                        <p:tgtEl>
                                          <p:spTgt spid="44035">
                                            <p:txEl>
                                              <p:pRg st="2" end="2"/>
                                            </p:txEl>
                                          </p:spTgt>
                                        </p:tgtEl>
                                        <p:attrNameLst>
                                          <p:attrName>ppt_c</p:attrName>
                                        </p:attrNameLst>
                                      </p:cBhvr>
                                      <p:to>
                                        <a:srgbClr val="D60093"/>
                                      </p:to>
                                    </p:animClr>
                                  </p:subTnLst>
                                </p:cTn>
                              </p:par>
                              <p:par>
                                <p:cTn id="14" presetID="12" presetClass="entr" presetSubtype="4" fill="hold" grpId="0" nodeType="withEffect">
                                  <p:stCondLst>
                                    <p:cond delay="0"/>
                                  </p:stCondLst>
                                  <p:childTnLst>
                                    <p:set>
                                      <p:cBhvr>
                                        <p:cTn id="15" dur="1" fill="hold">
                                          <p:stCondLst>
                                            <p:cond delay="0"/>
                                          </p:stCondLst>
                                        </p:cTn>
                                        <p:tgtEl>
                                          <p:spTgt spid="44035">
                                            <p:txEl>
                                              <p:pRg st="3" end="3"/>
                                            </p:txEl>
                                          </p:spTgt>
                                        </p:tgtEl>
                                        <p:attrNameLst>
                                          <p:attrName>style.visibility</p:attrName>
                                        </p:attrNameLst>
                                      </p:cBhvr>
                                      <p:to>
                                        <p:strVal val="visible"/>
                                      </p:to>
                                    </p:set>
                                    <p:animEffect transition="in" filter="slide(fromBottom)">
                                      <p:cBhvr>
                                        <p:cTn id="16" dur="500"/>
                                        <p:tgtEl>
                                          <p:spTgt spid="44035">
                                            <p:txEl>
                                              <p:pRg st="3" end="3"/>
                                            </p:txEl>
                                          </p:spTgt>
                                        </p:tgtEl>
                                      </p:cBhvr>
                                    </p:animEffect>
                                  </p:childTnLst>
                                  <p:subTnLst>
                                    <p:animClr clrSpc="rgb" dir="cw">
                                      <p:cBhvr override="childStyle">
                                        <p:cTn dur="1" fill="hold" display="0" masterRel="nextClick" afterEffect="1"/>
                                        <p:tgtEl>
                                          <p:spTgt spid="44035">
                                            <p:txEl>
                                              <p:pRg st="3" end="3"/>
                                            </p:txEl>
                                          </p:spTgt>
                                        </p:tgtEl>
                                        <p:attrNameLst>
                                          <p:attrName>ppt_c</p:attrName>
                                        </p:attrNameLst>
                                      </p:cBhvr>
                                      <p:to>
                                        <a:srgbClr val="D60093"/>
                                      </p:to>
                                    </p:animClr>
                                  </p:subTnLst>
                                </p:cTn>
                              </p:par>
                              <p:par>
                                <p:cTn id="17" presetID="12" presetClass="entr" presetSubtype="4" fill="hold" grpId="0" nodeType="withEffect">
                                  <p:stCondLst>
                                    <p:cond delay="0"/>
                                  </p:stCondLst>
                                  <p:childTnLst>
                                    <p:set>
                                      <p:cBhvr>
                                        <p:cTn id="18" dur="1" fill="hold">
                                          <p:stCondLst>
                                            <p:cond delay="0"/>
                                          </p:stCondLst>
                                        </p:cTn>
                                        <p:tgtEl>
                                          <p:spTgt spid="44035">
                                            <p:txEl>
                                              <p:pRg st="4" end="4"/>
                                            </p:txEl>
                                          </p:spTgt>
                                        </p:tgtEl>
                                        <p:attrNameLst>
                                          <p:attrName>style.visibility</p:attrName>
                                        </p:attrNameLst>
                                      </p:cBhvr>
                                      <p:to>
                                        <p:strVal val="visible"/>
                                      </p:to>
                                    </p:set>
                                    <p:animEffect transition="in" filter="slide(fromBottom)">
                                      <p:cBhvr>
                                        <p:cTn id="19" dur="500"/>
                                        <p:tgtEl>
                                          <p:spTgt spid="44035">
                                            <p:txEl>
                                              <p:pRg st="4" end="4"/>
                                            </p:txEl>
                                          </p:spTgt>
                                        </p:tgtEl>
                                      </p:cBhvr>
                                    </p:animEffect>
                                  </p:childTnLst>
                                  <p:subTnLst>
                                    <p:animClr clrSpc="rgb" dir="cw">
                                      <p:cBhvr override="childStyle">
                                        <p:cTn dur="1" fill="hold" display="0" masterRel="nextClick" afterEffect="1"/>
                                        <p:tgtEl>
                                          <p:spTgt spid="44035">
                                            <p:txEl>
                                              <p:pRg st="4" end="4"/>
                                            </p:txEl>
                                          </p:spTgt>
                                        </p:tgtEl>
                                        <p:attrNameLst>
                                          <p:attrName>ppt_c</p:attrName>
                                        </p:attrNameLst>
                                      </p:cBhvr>
                                      <p:to>
                                        <a:srgbClr val="D60093"/>
                                      </p:to>
                                    </p:animClr>
                                  </p:subTnLst>
                                </p:cTn>
                              </p:par>
                            </p:childTnLst>
                          </p:cTn>
                        </p:par>
                      </p:childTnLst>
                    </p:cTn>
                  </p:par>
                  <p:par>
                    <p:cTn id="20" fill="hold" nodeType="clickPar">
                      <p:stCondLst>
                        <p:cond delay="indefinite"/>
                      </p:stCondLst>
                      <p:childTnLst>
                        <p:par>
                          <p:cTn id="21" fill="hold" nodeType="withGroup">
                            <p:stCondLst>
                              <p:cond delay="0"/>
                            </p:stCondLst>
                            <p:childTnLst>
                              <p:par>
                                <p:cTn id="22" presetID="12" presetClass="entr" presetSubtype="4" fill="hold" grpId="0" nodeType="clickEffect">
                                  <p:stCondLst>
                                    <p:cond delay="0"/>
                                  </p:stCondLst>
                                  <p:childTnLst>
                                    <p:set>
                                      <p:cBhvr>
                                        <p:cTn id="23" dur="1" fill="hold">
                                          <p:stCondLst>
                                            <p:cond delay="0"/>
                                          </p:stCondLst>
                                        </p:cTn>
                                        <p:tgtEl>
                                          <p:spTgt spid="44035">
                                            <p:txEl>
                                              <p:pRg st="5" end="5"/>
                                            </p:txEl>
                                          </p:spTgt>
                                        </p:tgtEl>
                                        <p:attrNameLst>
                                          <p:attrName>style.visibility</p:attrName>
                                        </p:attrNameLst>
                                      </p:cBhvr>
                                      <p:to>
                                        <p:strVal val="visible"/>
                                      </p:to>
                                    </p:set>
                                    <p:animEffect transition="in" filter="slide(fromBottom)">
                                      <p:cBhvr>
                                        <p:cTn id="24" dur="500"/>
                                        <p:tgtEl>
                                          <p:spTgt spid="44035">
                                            <p:txEl>
                                              <p:pRg st="5" end="5"/>
                                            </p:txEl>
                                          </p:spTgt>
                                        </p:tgtEl>
                                      </p:cBhvr>
                                    </p:animEffect>
                                  </p:childTnLst>
                                  <p:subTnLst>
                                    <p:animClr clrSpc="rgb" dir="cw">
                                      <p:cBhvr override="childStyle">
                                        <p:cTn dur="1" fill="hold" display="0" masterRel="nextClick" afterEffect="1"/>
                                        <p:tgtEl>
                                          <p:spTgt spid="44035">
                                            <p:txEl>
                                              <p:pRg st="5" end="5"/>
                                            </p:txEl>
                                          </p:spTgt>
                                        </p:tgtEl>
                                        <p:attrNameLst>
                                          <p:attrName>ppt_c</p:attrName>
                                        </p:attrNameLst>
                                      </p:cBhvr>
                                      <p:to>
                                        <a:srgbClr val="D60093"/>
                                      </p:to>
                                    </p:animClr>
                                  </p:subTnLst>
                                </p:cTn>
                              </p:par>
                              <p:par>
                                <p:cTn id="25" presetID="12" presetClass="entr" presetSubtype="4" fill="hold" grpId="0" nodeType="withEffect">
                                  <p:stCondLst>
                                    <p:cond delay="0"/>
                                  </p:stCondLst>
                                  <p:childTnLst>
                                    <p:set>
                                      <p:cBhvr>
                                        <p:cTn id="26" dur="1" fill="hold">
                                          <p:stCondLst>
                                            <p:cond delay="0"/>
                                          </p:stCondLst>
                                        </p:cTn>
                                        <p:tgtEl>
                                          <p:spTgt spid="44035">
                                            <p:txEl>
                                              <p:pRg st="6" end="6"/>
                                            </p:txEl>
                                          </p:spTgt>
                                        </p:tgtEl>
                                        <p:attrNameLst>
                                          <p:attrName>style.visibility</p:attrName>
                                        </p:attrNameLst>
                                      </p:cBhvr>
                                      <p:to>
                                        <p:strVal val="visible"/>
                                      </p:to>
                                    </p:set>
                                    <p:animEffect transition="in" filter="slide(fromBottom)">
                                      <p:cBhvr>
                                        <p:cTn id="27" dur="500"/>
                                        <p:tgtEl>
                                          <p:spTgt spid="44035">
                                            <p:txEl>
                                              <p:pRg st="6" end="6"/>
                                            </p:txEl>
                                          </p:spTgt>
                                        </p:tgtEl>
                                      </p:cBhvr>
                                    </p:animEffect>
                                  </p:childTnLst>
                                  <p:subTnLst>
                                    <p:animClr clrSpc="rgb" dir="cw">
                                      <p:cBhvr override="childStyle">
                                        <p:cTn dur="1" fill="hold" display="0" masterRel="nextClick" afterEffect="1"/>
                                        <p:tgtEl>
                                          <p:spTgt spid="44035">
                                            <p:txEl>
                                              <p:pRg st="6" end="6"/>
                                            </p:txEl>
                                          </p:spTgt>
                                        </p:tgtEl>
                                        <p:attrNameLst>
                                          <p:attrName>ppt_c</p:attrName>
                                        </p:attrNameLst>
                                      </p:cBhvr>
                                      <p:to>
                                        <a:srgbClr val="D60093"/>
                                      </p:to>
                                    </p:animClr>
                                  </p:subTnLst>
                                </p:cTn>
                              </p:par>
                              <p:par>
                                <p:cTn id="28" presetID="12" presetClass="entr" presetSubtype="4" fill="hold" grpId="0" nodeType="withEffect">
                                  <p:stCondLst>
                                    <p:cond delay="0"/>
                                  </p:stCondLst>
                                  <p:childTnLst>
                                    <p:set>
                                      <p:cBhvr>
                                        <p:cTn id="29" dur="1" fill="hold">
                                          <p:stCondLst>
                                            <p:cond delay="0"/>
                                          </p:stCondLst>
                                        </p:cTn>
                                        <p:tgtEl>
                                          <p:spTgt spid="44035">
                                            <p:txEl>
                                              <p:pRg st="7" end="7"/>
                                            </p:txEl>
                                          </p:spTgt>
                                        </p:tgtEl>
                                        <p:attrNameLst>
                                          <p:attrName>style.visibility</p:attrName>
                                        </p:attrNameLst>
                                      </p:cBhvr>
                                      <p:to>
                                        <p:strVal val="visible"/>
                                      </p:to>
                                    </p:set>
                                    <p:animEffect transition="in" filter="slide(fromBottom)">
                                      <p:cBhvr>
                                        <p:cTn id="30" dur="500"/>
                                        <p:tgtEl>
                                          <p:spTgt spid="44035">
                                            <p:txEl>
                                              <p:pRg st="7" end="7"/>
                                            </p:txEl>
                                          </p:spTgt>
                                        </p:tgtEl>
                                      </p:cBhvr>
                                    </p:animEffect>
                                  </p:childTnLst>
                                  <p:subTnLst>
                                    <p:animClr clrSpc="rgb" dir="cw">
                                      <p:cBhvr override="childStyle">
                                        <p:cTn dur="1" fill="hold" display="0" masterRel="nextClick" afterEffect="1"/>
                                        <p:tgtEl>
                                          <p:spTgt spid="44035">
                                            <p:txEl>
                                              <p:pRg st="7" end="7"/>
                                            </p:txEl>
                                          </p:spTgt>
                                        </p:tgtEl>
                                        <p:attrNameLst>
                                          <p:attrName>ppt_c</p:attrName>
                                        </p:attrNameLst>
                                      </p:cBhvr>
                                      <p:to>
                                        <a:srgbClr val="D60093"/>
                                      </p:to>
                                    </p:animClr>
                                  </p:subTnLst>
                                </p:cTn>
                              </p:par>
                              <p:par>
                                <p:cTn id="31" presetID="12" presetClass="entr" presetSubtype="4" fill="hold" grpId="0" nodeType="withEffect">
                                  <p:stCondLst>
                                    <p:cond delay="0"/>
                                  </p:stCondLst>
                                  <p:childTnLst>
                                    <p:set>
                                      <p:cBhvr>
                                        <p:cTn id="32" dur="1" fill="hold">
                                          <p:stCondLst>
                                            <p:cond delay="0"/>
                                          </p:stCondLst>
                                        </p:cTn>
                                        <p:tgtEl>
                                          <p:spTgt spid="44035">
                                            <p:txEl>
                                              <p:pRg st="8" end="8"/>
                                            </p:txEl>
                                          </p:spTgt>
                                        </p:tgtEl>
                                        <p:attrNameLst>
                                          <p:attrName>style.visibility</p:attrName>
                                        </p:attrNameLst>
                                      </p:cBhvr>
                                      <p:to>
                                        <p:strVal val="visible"/>
                                      </p:to>
                                    </p:set>
                                    <p:animEffect transition="in" filter="slide(fromBottom)">
                                      <p:cBhvr>
                                        <p:cTn id="33" dur="500"/>
                                        <p:tgtEl>
                                          <p:spTgt spid="44035">
                                            <p:txEl>
                                              <p:pRg st="8" end="8"/>
                                            </p:txEl>
                                          </p:spTgt>
                                        </p:tgtEl>
                                      </p:cBhvr>
                                    </p:animEffect>
                                  </p:childTnLst>
                                  <p:subTnLst>
                                    <p:animClr clrSpc="rgb" dir="cw">
                                      <p:cBhvr override="childStyle">
                                        <p:cTn dur="1" fill="hold" display="0" masterRel="nextClick" afterEffect="1"/>
                                        <p:tgtEl>
                                          <p:spTgt spid="44035">
                                            <p:txEl>
                                              <p:pRg st="8" end="8"/>
                                            </p:txEl>
                                          </p:spTgt>
                                        </p:tgtEl>
                                        <p:attrNameLst>
                                          <p:attrName>ppt_c</p:attrName>
                                        </p:attrNameLst>
                                      </p:cBhvr>
                                      <p:to>
                                        <a:srgbClr val="D60093"/>
                                      </p:to>
                                    </p:animClr>
                                  </p:subTnLst>
                                </p:cTn>
                              </p:par>
                              <p:par>
                                <p:cTn id="34" presetID="12" presetClass="entr" presetSubtype="4" fill="hold" grpId="0" nodeType="withEffect">
                                  <p:stCondLst>
                                    <p:cond delay="0"/>
                                  </p:stCondLst>
                                  <p:childTnLst>
                                    <p:set>
                                      <p:cBhvr>
                                        <p:cTn id="35" dur="1" fill="hold">
                                          <p:stCondLst>
                                            <p:cond delay="0"/>
                                          </p:stCondLst>
                                        </p:cTn>
                                        <p:tgtEl>
                                          <p:spTgt spid="44035">
                                            <p:txEl>
                                              <p:pRg st="9" end="9"/>
                                            </p:txEl>
                                          </p:spTgt>
                                        </p:tgtEl>
                                        <p:attrNameLst>
                                          <p:attrName>style.visibility</p:attrName>
                                        </p:attrNameLst>
                                      </p:cBhvr>
                                      <p:to>
                                        <p:strVal val="visible"/>
                                      </p:to>
                                    </p:set>
                                    <p:animEffect transition="in" filter="slide(fromBottom)">
                                      <p:cBhvr>
                                        <p:cTn id="36" dur="500"/>
                                        <p:tgtEl>
                                          <p:spTgt spid="44035">
                                            <p:txEl>
                                              <p:pRg st="9" end="9"/>
                                            </p:txEl>
                                          </p:spTgt>
                                        </p:tgtEl>
                                      </p:cBhvr>
                                    </p:animEffect>
                                  </p:childTnLst>
                                  <p:subTnLst>
                                    <p:animClr clrSpc="rgb" dir="cw">
                                      <p:cBhvr override="childStyle">
                                        <p:cTn dur="1" fill="hold" display="0" masterRel="nextClick" afterEffect="1"/>
                                        <p:tgtEl>
                                          <p:spTgt spid="44035">
                                            <p:txEl>
                                              <p:pRg st="9" end="9"/>
                                            </p:txEl>
                                          </p:spTgt>
                                        </p:tgtEl>
                                        <p:attrNameLst>
                                          <p:attrName>ppt_c</p:attrName>
                                        </p:attrNameLst>
                                      </p:cBhvr>
                                      <p:to>
                                        <a:srgbClr val="D60093"/>
                                      </p:to>
                                    </p:animClr>
                                  </p:subTnLst>
                                </p:cTn>
                              </p:par>
                              <p:par>
                                <p:cTn id="37" presetID="12" presetClass="entr" presetSubtype="4" fill="hold" grpId="0" nodeType="withEffect">
                                  <p:stCondLst>
                                    <p:cond delay="0"/>
                                  </p:stCondLst>
                                  <p:childTnLst>
                                    <p:set>
                                      <p:cBhvr>
                                        <p:cTn id="38" dur="1" fill="hold">
                                          <p:stCondLst>
                                            <p:cond delay="0"/>
                                          </p:stCondLst>
                                        </p:cTn>
                                        <p:tgtEl>
                                          <p:spTgt spid="44035">
                                            <p:txEl>
                                              <p:pRg st="10" end="10"/>
                                            </p:txEl>
                                          </p:spTgt>
                                        </p:tgtEl>
                                        <p:attrNameLst>
                                          <p:attrName>style.visibility</p:attrName>
                                        </p:attrNameLst>
                                      </p:cBhvr>
                                      <p:to>
                                        <p:strVal val="visible"/>
                                      </p:to>
                                    </p:set>
                                    <p:animEffect transition="in" filter="slide(fromBottom)">
                                      <p:cBhvr>
                                        <p:cTn id="39" dur="500"/>
                                        <p:tgtEl>
                                          <p:spTgt spid="44035">
                                            <p:txEl>
                                              <p:pRg st="10" end="10"/>
                                            </p:txEl>
                                          </p:spTgt>
                                        </p:tgtEl>
                                      </p:cBhvr>
                                    </p:animEffect>
                                  </p:childTnLst>
                                  <p:subTnLst>
                                    <p:animClr clrSpc="rgb" dir="cw">
                                      <p:cBhvr override="childStyle">
                                        <p:cTn dur="1" fill="hold" display="0" masterRel="nextClick" afterEffect="1"/>
                                        <p:tgtEl>
                                          <p:spTgt spid="44035">
                                            <p:txEl>
                                              <p:pRg st="10" end="10"/>
                                            </p:txEl>
                                          </p:spTgt>
                                        </p:tgtEl>
                                        <p:attrNameLst>
                                          <p:attrName>ppt_c</p:attrName>
                                        </p:attrNameLst>
                                      </p:cBhvr>
                                      <p:to>
                                        <a:srgbClr val="D60093"/>
                                      </p:to>
                                    </p:animClr>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5" grpId="0" build="p" autoUpdateAnimBg="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a:xfrm>
            <a:off x="0" y="228600"/>
            <a:ext cx="8596313" cy="976313"/>
          </a:xfrm>
        </p:spPr>
        <p:txBody>
          <a:bodyPr/>
          <a:lstStyle/>
          <a:p>
            <a:pPr eaLnBrk="1" hangingPunct="1">
              <a:defRPr/>
            </a:pPr>
            <a:r>
              <a:rPr lang="en-US" sz="3600" b="1" smtClean="0"/>
              <a:t>Precautions for IV Sites</a:t>
            </a:r>
          </a:p>
        </p:txBody>
      </p:sp>
      <p:sp>
        <p:nvSpPr>
          <p:cNvPr id="46083" name="Rectangle 3"/>
          <p:cNvSpPr>
            <a:spLocks noGrp="1" noChangeArrowheads="1"/>
          </p:cNvSpPr>
          <p:nvPr>
            <p:ph type="body" idx="1"/>
          </p:nvPr>
        </p:nvSpPr>
        <p:spPr>
          <a:xfrm>
            <a:off x="457200" y="1219200"/>
            <a:ext cx="8229600" cy="4876800"/>
          </a:xfrm>
        </p:spPr>
        <p:txBody>
          <a:bodyPr/>
          <a:lstStyle/>
          <a:p>
            <a:pPr eaLnBrk="1" hangingPunct="1">
              <a:defRPr/>
            </a:pPr>
            <a:r>
              <a:rPr lang="en-US" sz="3600" b="1" dirty="0" smtClean="0"/>
              <a:t>Avoid</a:t>
            </a:r>
          </a:p>
          <a:p>
            <a:pPr lvl="1" eaLnBrk="1" hangingPunct="1">
              <a:defRPr/>
            </a:pPr>
            <a:r>
              <a:rPr lang="en-US" sz="3200" b="1" dirty="0" smtClean="0"/>
              <a:t>Bony prominences</a:t>
            </a:r>
          </a:p>
          <a:p>
            <a:pPr lvl="1" eaLnBrk="1" hangingPunct="1">
              <a:defRPr/>
            </a:pPr>
            <a:r>
              <a:rPr lang="en-US" sz="3200" b="1" dirty="0" smtClean="0"/>
              <a:t>Legs &amp; feet</a:t>
            </a:r>
          </a:p>
          <a:p>
            <a:pPr lvl="1" eaLnBrk="1" hangingPunct="1">
              <a:defRPr/>
            </a:pPr>
            <a:r>
              <a:rPr lang="en-US" sz="3200" b="1" dirty="0" smtClean="0"/>
              <a:t>Mastectomy arm</a:t>
            </a:r>
          </a:p>
          <a:p>
            <a:pPr lvl="1" eaLnBrk="1" hangingPunct="1">
              <a:defRPr/>
            </a:pPr>
            <a:r>
              <a:rPr lang="en-US" sz="3200" b="1" dirty="0" smtClean="0"/>
              <a:t>Operative arm</a:t>
            </a:r>
          </a:p>
          <a:p>
            <a:pPr lvl="1" eaLnBrk="1" hangingPunct="1">
              <a:defRPr/>
            </a:pPr>
            <a:r>
              <a:rPr lang="en-US" sz="3200" b="1" dirty="0" smtClean="0"/>
              <a:t>Injured </a:t>
            </a:r>
            <a:r>
              <a:rPr lang="en-US" sz="3200" b="1" dirty="0" smtClean="0"/>
              <a:t>arm</a:t>
            </a:r>
          </a:p>
          <a:p>
            <a:pPr lvl="1" eaLnBrk="1" hangingPunct="1">
              <a:defRPr/>
            </a:pPr>
            <a:r>
              <a:rPr lang="en-US" sz="3200" b="1" dirty="0" smtClean="0"/>
              <a:t>Dialysis catheter or shunt</a:t>
            </a:r>
            <a:endParaRPr lang="en-US" sz="3200"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457200" y="0"/>
            <a:ext cx="8229600" cy="762000"/>
          </a:xfrm>
        </p:spPr>
        <p:txBody>
          <a:bodyPr/>
          <a:lstStyle/>
          <a:p>
            <a:pPr eaLnBrk="1" hangingPunct="1">
              <a:defRPr/>
            </a:pPr>
            <a:r>
              <a:rPr lang="en-US" sz="3600" b="1" smtClean="0"/>
              <a:t>Documentation IV Start</a:t>
            </a:r>
          </a:p>
        </p:txBody>
      </p:sp>
      <p:sp>
        <p:nvSpPr>
          <p:cNvPr id="87043" name="Rectangle 3"/>
          <p:cNvSpPr>
            <a:spLocks noGrp="1" noChangeArrowheads="1"/>
          </p:cNvSpPr>
          <p:nvPr>
            <p:ph type="body" idx="1"/>
          </p:nvPr>
        </p:nvSpPr>
        <p:spPr>
          <a:xfrm>
            <a:off x="457200" y="1143000"/>
            <a:ext cx="8229600" cy="4953000"/>
          </a:xfrm>
        </p:spPr>
        <p:txBody>
          <a:bodyPr/>
          <a:lstStyle/>
          <a:p>
            <a:pPr eaLnBrk="1" hangingPunct="1">
              <a:lnSpc>
                <a:spcPct val="90000"/>
              </a:lnSpc>
              <a:defRPr/>
            </a:pPr>
            <a:r>
              <a:rPr lang="en-US" smtClean="0"/>
              <a:t>Number of attempts</a:t>
            </a:r>
          </a:p>
          <a:p>
            <a:pPr eaLnBrk="1" hangingPunct="1">
              <a:lnSpc>
                <a:spcPct val="90000"/>
              </a:lnSpc>
              <a:defRPr/>
            </a:pPr>
            <a:r>
              <a:rPr lang="en-US" smtClean="0"/>
              <a:t>Type of fluid/saline lock</a:t>
            </a:r>
          </a:p>
          <a:p>
            <a:pPr eaLnBrk="1" hangingPunct="1">
              <a:lnSpc>
                <a:spcPct val="90000"/>
              </a:lnSpc>
              <a:defRPr/>
            </a:pPr>
            <a:r>
              <a:rPr lang="en-US" smtClean="0"/>
              <a:t>Insertion site</a:t>
            </a:r>
          </a:p>
          <a:p>
            <a:pPr eaLnBrk="1" hangingPunct="1">
              <a:lnSpc>
                <a:spcPct val="90000"/>
              </a:lnSpc>
              <a:defRPr/>
            </a:pPr>
            <a:r>
              <a:rPr lang="en-US" smtClean="0"/>
              <a:t>Type and size of catheter or needle</a:t>
            </a:r>
          </a:p>
          <a:p>
            <a:pPr eaLnBrk="1" hangingPunct="1">
              <a:lnSpc>
                <a:spcPct val="90000"/>
              </a:lnSpc>
              <a:defRPr/>
            </a:pPr>
            <a:r>
              <a:rPr lang="en-US" smtClean="0"/>
              <a:t>Flow rate</a:t>
            </a:r>
          </a:p>
          <a:p>
            <a:pPr eaLnBrk="1" hangingPunct="1">
              <a:lnSpc>
                <a:spcPct val="90000"/>
              </a:lnSpc>
              <a:defRPr/>
            </a:pPr>
            <a:r>
              <a:rPr lang="en-US" smtClean="0"/>
              <a:t>Response to IV</a:t>
            </a:r>
          </a:p>
          <a:p>
            <a:pPr eaLnBrk="1" hangingPunct="1">
              <a:lnSpc>
                <a:spcPct val="90000"/>
              </a:lnSpc>
              <a:defRPr/>
            </a:pPr>
            <a:r>
              <a:rPr lang="en-US" smtClean="0"/>
              <a:t>Record response to IV fluid, amount infused integrity and patency of system every 1-2 hours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a:xfrm>
            <a:off x="304800" y="0"/>
            <a:ext cx="8596313" cy="808038"/>
          </a:xfrm>
        </p:spPr>
        <p:txBody>
          <a:bodyPr/>
          <a:lstStyle/>
          <a:p>
            <a:pPr eaLnBrk="1" hangingPunct="1">
              <a:defRPr/>
            </a:pPr>
            <a:r>
              <a:rPr lang="en-US" sz="3600" b="1" smtClean="0"/>
              <a:t>Procedure for Hanging IV Fluid</a:t>
            </a:r>
          </a:p>
        </p:txBody>
      </p:sp>
      <p:sp>
        <p:nvSpPr>
          <p:cNvPr id="48131" name="Rectangle 3"/>
          <p:cNvSpPr>
            <a:spLocks noGrp="1" noChangeArrowheads="1"/>
          </p:cNvSpPr>
          <p:nvPr>
            <p:ph type="body" sz="half" idx="1"/>
          </p:nvPr>
        </p:nvSpPr>
        <p:spPr>
          <a:xfrm>
            <a:off x="228600" y="1143000"/>
            <a:ext cx="8377238" cy="5486400"/>
          </a:xfrm>
        </p:spPr>
        <p:txBody>
          <a:bodyPr/>
          <a:lstStyle/>
          <a:p>
            <a:pPr eaLnBrk="1" hangingPunct="1">
              <a:lnSpc>
                <a:spcPct val="80000"/>
              </a:lnSpc>
              <a:defRPr/>
            </a:pPr>
            <a:r>
              <a:rPr lang="en-US" sz="2800" b="1" dirty="0" smtClean="0"/>
              <a:t>Remove IV bag from protective cover</a:t>
            </a:r>
          </a:p>
          <a:p>
            <a:pPr lvl="1" eaLnBrk="1" hangingPunct="1">
              <a:lnSpc>
                <a:spcPct val="80000"/>
              </a:lnSpc>
              <a:defRPr/>
            </a:pPr>
            <a:r>
              <a:rPr lang="en-US" sz="2400" b="1" dirty="0" smtClean="0"/>
              <a:t>Check expiration date &amp; assess for cloudiness or leaks</a:t>
            </a:r>
          </a:p>
          <a:p>
            <a:pPr eaLnBrk="1" hangingPunct="1">
              <a:lnSpc>
                <a:spcPct val="80000"/>
              </a:lnSpc>
              <a:defRPr/>
            </a:pPr>
            <a:r>
              <a:rPr lang="en-US" sz="2800" b="1" dirty="0" smtClean="0"/>
              <a:t>Hang the IV bag on a pole</a:t>
            </a:r>
          </a:p>
          <a:p>
            <a:pPr eaLnBrk="1" hangingPunct="1">
              <a:lnSpc>
                <a:spcPct val="80000"/>
              </a:lnSpc>
              <a:defRPr/>
            </a:pPr>
            <a:r>
              <a:rPr lang="en-US" sz="2800" b="1" dirty="0" smtClean="0"/>
              <a:t>Remove IV tubing from its bag </a:t>
            </a:r>
          </a:p>
          <a:p>
            <a:pPr eaLnBrk="1" hangingPunct="1">
              <a:lnSpc>
                <a:spcPct val="80000"/>
              </a:lnSpc>
              <a:defRPr/>
            </a:pPr>
            <a:r>
              <a:rPr lang="en-US" sz="2800" b="1" dirty="0" smtClean="0"/>
              <a:t>Close roller clamp</a:t>
            </a:r>
          </a:p>
          <a:p>
            <a:pPr eaLnBrk="1" hangingPunct="1">
              <a:lnSpc>
                <a:spcPct val="80000"/>
              </a:lnSpc>
              <a:defRPr/>
            </a:pPr>
            <a:r>
              <a:rPr lang="en-US" sz="2800" b="1" dirty="0" smtClean="0"/>
              <a:t>Spike the bag</a:t>
            </a:r>
          </a:p>
          <a:p>
            <a:pPr eaLnBrk="1" hangingPunct="1">
              <a:lnSpc>
                <a:spcPct val="80000"/>
              </a:lnSpc>
              <a:defRPr/>
            </a:pPr>
            <a:r>
              <a:rPr lang="en-US" sz="2800" b="1" dirty="0" smtClean="0"/>
              <a:t>Fill drip </a:t>
            </a:r>
            <a:r>
              <a:rPr lang="en-US" sz="2800" b="1" dirty="0" smtClean="0"/>
              <a:t>chamber 3/4 </a:t>
            </a:r>
            <a:r>
              <a:rPr lang="en-US" sz="2800" b="1" dirty="0" smtClean="0"/>
              <a:t>full</a:t>
            </a:r>
          </a:p>
          <a:p>
            <a:pPr eaLnBrk="1" hangingPunct="1">
              <a:lnSpc>
                <a:spcPct val="80000"/>
              </a:lnSpc>
              <a:defRPr/>
            </a:pPr>
            <a:r>
              <a:rPr lang="en-US" sz="2800" b="1" dirty="0" smtClean="0"/>
              <a:t>Open the roller clamp &amp; prime tubing</a:t>
            </a:r>
          </a:p>
          <a:p>
            <a:pPr eaLnBrk="1" hangingPunct="1">
              <a:lnSpc>
                <a:spcPct val="80000"/>
              </a:lnSpc>
              <a:defRPr/>
            </a:pPr>
            <a:r>
              <a:rPr lang="en-US" sz="2800" b="1" dirty="0" smtClean="0"/>
              <a:t>Close roller clamp &amp; replace protective cap</a:t>
            </a:r>
          </a:p>
          <a:p>
            <a:pPr eaLnBrk="1" hangingPunct="1">
              <a:lnSpc>
                <a:spcPct val="80000"/>
              </a:lnSpc>
              <a:defRPr/>
            </a:pPr>
            <a:r>
              <a:rPr lang="en-US" sz="2800" b="1" dirty="0" smtClean="0"/>
              <a:t>Label the tubing with date to be changed</a:t>
            </a:r>
          </a:p>
          <a:p>
            <a:pPr eaLnBrk="1" hangingPunct="1">
              <a:lnSpc>
                <a:spcPct val="80000"/>
              </a:lnSpc>
              <a:defRPr/>
            </a:pPr>
            <a:r>
              <a:rPr lang="en-US" sz="2800" b="1" dirty="0" smtClean="0"/>
              <a:t>Adjust roller clamp to appropriate drip rate or place into IV pump and set rate</a:t>
            </a:r>
          </a:p>
        </p:txBody>
      </p:sp>
      <p:pic>
        <p:nvPicPr>
          <p:cNvPr id="9220" name="Picture 4" descr="GC001167"/>
          <p:cNvPicPr>
            <a:picLocks noChangeAspect="1" noChangeArrowheads="1"/>
          </p:cNvPicPr>
          <p:nvPr>
            <p:ph sz="half" idx="2"/>
          </p:nvPr>
        </p:nvPicPr>
        <p:blipFill>
          <a:blip r:embed="rId3" cstate="print">
            <a:extLst>
              <a:ext uri="{28A0092B-C50C-407E-A947-70E740481C1C}">
                <a14:useLocalDpi xmlns:a14="http://schemas.microsoft.com/office/drawing/2010/main" val="0"/>
              </a:ext>
            </a:extLst>
          </a:blip>
          <a:srcRect/>
          <a:stretch>
            <a:fillRect/>
          </a:stretch>
        </p:blipFill>
        <p:spPr>
          <a:xfrm flipH="1">
            <a:off x="7620000" y="2362200"/>
            <a:ext cx="1203325" cy="2209800"/>
          </a:xfrm>
          <a:noFill/>
          <a:extLst>
            <a:ext uri="{909E8E84-426E-40DD-AFC4-6F175D3DCCD1}">
              <a14:hiddenFill xmlns:a14="http://schemas.microsoft.com/office/drawing/2010/main">
                <a:solidFill>
                  <a:srgbClr val="FFFFFF"/>
                </a:solidFill>
              </a14:hiddenFill>
            </a:ext>
          </a:extLst>
        </p:spPr>
      </p:pic>
    </p:spTree>
  </p:cSld>
  <p:clrMapOvr>
    <a:masterClrMapping/>
  </p:clrMapOvr>
  <p:transition>
    <p:random/>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7" presetClass="entr" presetSubtype="10" fill="hold" grpId="0" nodeType="clickEffect">
                                  <p:stCondLst>
                                    <p:cond delay="0"/>
                                  </p:stCondLst>
                                  <p:childTnLst>
                                    <p:set>
                                      <p:cBhvr>
                                        <p:cTn id="6" dur="1" fill="hold">
                                          <p:stCondLst>
                                            <p:cond delay="0"/>
                                          </p:stCondLst>
                                        </p:cTn>
                                        <p:tgtEl>
                                          <p:spTgt spid="48131">
                                            <p:txEl>
                                              <p:pRg st="0" end="0"/>
                                            </p:txEl>
                                          </p:spTgt>
                                        </p:tgtEl>
                                        <p:attrNameLst>
                                          <p:attrName>style.visibility</p:attrName>
                                        </p:attrNameLst>
                                      </p:cBhvr>
                                      <p:to>
                                        <p:strVal val="visible"/>
                                      </p:to>
                                    </p:set>
                                    <p:anim calcmode="lin" valueType="num">
                                      <p:cBhvr>
                                        <p:cTn id="7" dur="500" fill="hold"/>
                                        <p:tgtEl>
                                          <p:spTgt spid="48131">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8131">
                                            <p:txEl>
                                              <p:pRg st="0" end="0"/>
                                            </p:txEl>
                                          </p:spTgt>
                                        </p:tgtEl>
                                        <p:attrNameLst>
                                          <p:attrName>ppt_h</p:attrName>
                                        </p:attrNameLst>
                                      </p:cBhvr>
                                      <p:tavLst>
                                        <p:tav tm="0">
                                          <p:val>
                                            <p:strVal val="#ppt_h"/>
                                          </p:val>
                                        </p:tav>
                                        <p:tav tm="100000">
                                          <p:val>
                                            <p:strVal val="#ppt_h"/>
                                          </p:val>
                                        </p:tav>
                                      </p:tavLst>
                                    </p:anim>
                                  </p:childTnLst>
                                </p:cTn>
                              </p:par>
                              <p:par>
                                <p:cTn id="9" presetID="17" presetClass="entr" presetSubtype="10" fill="hold" grpId="0" nodeType="withEffect">
                                  <p:stCondLst>
                                    <p:cond delay="0"/>
                                  </p:stCondLst>
                                  <p:childTnLst>
                                    <p:set>
                                      <p:cBhvr>
                                        <p:cTn id="10" dur="1" fill="hold">
                                          <p:stCondLst>
                                            <p:cond delay="0"/>
                                          </p:stCondLst>
                                        </p:cTn>
                                        <p:tgtEl>
                                          <p:spTgt spid="48131">
                                            <p:txEl>
                                              <p:pRg st="1" end="1"/>
                                            </p:txEl>
                                          </p:spTgt>
                                        </p:tgtEl>
                                        <p:attrNameLst>
                                          <p:attrName>style.visibility</p:attrName>
                                        </p:attrNameLst>
                                      </p:cBhvr>
                                      <p:to>
                                        <p:strVal val="visible"/>
                                      </p:to>
                                    </p:set>
                                    <p:anim calcmode="lin" valueType="num">
                                      <p:cBhvr>
                                        <p:cTn id="11" dur="500" fill="hold"/>
                                        <p:tgtEl>
                                          <p:spTgt spid="48131">
                                            <p:txEl>
                                              <p:pRg st="1" end="1"/>
                                            </p:txEl>
                                          </p:spTgt>
                                        </p:tgtEl>
                                        <p:attrNameLst>
                                          <p:attrName>ppt_w</p:attrName>
                                        </p:attrNameLst>
                                      </p:cBhvr>
                                      <p:tavLst>
                                        <p:tav tm="0">
                                          <p:val>
                                            <p:fltVal val="0"/>
                                          </p:val>
                                        </p:tav>
                                        <p:tav tm="100000">
                                          <p:val>
                                            <p:strVal val="#ppt_w"/>
                                          </p:val>
                                        </p:tav>
                                      </p:tavLst>
                                    </p:anim>
                                    <p:anim calcmode="lin" valueType="num">
                                      <p:cBhvr>
                                        <p:cTn id="12" dur="500" fill="hold"/>
                                        <p:tgtEl>
                                          <p:spTgt spid="48131">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17" presetClass="entr" presetSubtype="10" fill="hold" grpId="0" nodeType="clickEffect">
                                  <p:stCondLst>
                                    <p:cond delay="0"/>
                                  </p:stCondLst>
                                  <p:childTnLst>
                                    <p:set>
                                      <p:cBhvr>
                                        <p:cTn id="16" dur="1" fill="hold">
                                          <p:stCondLst>
                                            <p:cond delay="0"/>
                                          </p:stCondLst>
                                        </p:cTn>
                                        <p:tgtEl>
                                          <p:spTgt spid="48131">
                                            <p:txEl>
                                              <p:pRg st="2" end="2"/>
                                            </p:txEl>
                                          </p:spTgt>
                                        </p:tgtEl>
                                        <p:attrNameLst>
                                          <p:attrName>style.visibility</p:attrName>
                                        </p:attrNameLst>
                                      </p:cBhvr>
                                      <p:to>
                                        <p:strVal val="visible"/>
                                      </p:to>
                                    </p:set>
                                    <p:anim calcmode="lin" valueType="num">
                                      <p:cBhvr>
                                        <p:cTn id="17" dur="500" fill="hold"/>
                                        <p:tgtEl>
                                          <p:spTgt spid="48131">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48131">
                                            <p:txEl>
                                              <p:pRg st="2" end="2"/>
                                            </p:txEl>
                                          </p:spTgt>
                                        </p:tgtEl>
                                        <p:attrNameLst>
                                          <p:attrName>ppt_h</p:attrName>
                                        </p:attrNameLst>
                                      </p:cBhvr>
                                      <p:tavLst>
                                        <p:tav tm="0">
                                          <p:val>
                                            <p:strVal val="#ppt_h"/>
                                          </p:val>
                                        </p:tav>
                                        <p:tav tm="100000">
                                          <p:val>
                                            <p:strVal val="#ppt_h"/>
                                          </p:val>
                                        </p:tav>
                                      </p:tavLst>
                                    </p:anim>
                                  </p:childTnLst>
                                </p:cTn>
                              </p:par>
                              <p:par>
                                <p:cTn id="19" presetID="17" presetClass="entr" presetSubtype="10" fill="hold" grpId="0" nodeType="withEffect">
                                  <p:stCondLst>
                                    <p:cond delay="0"/>
                                  </p:stCondLst>
                                  <p:childTnLst>
                                    <p:set>
                                      <p:cBhvr>
                                        <p:cTn id="20" dur="1" fill="hold">
                                          <p:stCondLst>
                                            <p:cond delay="0"/>
                                          </p:stCondLst>
                                        </p:cTn>
                                        <p:tgtEl>
                                          <p:spTgt spid="48131">
                                            <p:txEl>
                                              <p:pRg st="3" end="3"/>
                                            </p:txEl>
                                          </p:spTgt>
                                        </p:tgtEl>
                                        <p:attrNameLst>
                                          <p:attrName>style.visibility</p:attrName>
                                        </p:attrNameLst>
                                      </p:cBhvr>
                                      <p:to>
                                        <p:strVal val="visible"/>
                                      </p:to>
                                    </p:set>
                                    <p:anim calcmode="lin" valueType="num">
                                      <p:cBhvr>
                                        <p:cTn id="21" dur="500" fill="hold"/>
                                        <p:tgtEl>
                                          <p:spTgt spid="48131">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48131">
                                            <p:txEl>
                                              <p:pRg st="3" end="3"/>
                                            </p:txEl>
                                          </p:spTgt>
                                        </p:tgtEl>
                                        <p:attrNameLst>
                                          <p:attrName>ppt_h</p:attrName>
                                        </p:attrNameLst>
                                      </p:cBhvr>
                                      <p:tavLst>
                                        <p:tav tm="0">
                                          <p:val>
                                            <p:strVal val="#ppt_h"/>
                                          </p:val>
                                        </p:tav>
                                        <p:tav tm="100000">
                                          <p:val>
                                            <p:strVal val="#ppt_h"/>
                                          </p:val>
                                        </p:tav>
                                      </p:tavLst>
                                    </p:anim>
                                  </p:childTnLst>
                                </p:cTn>
                              </p:par>
                              <p:par>
                                <p:cTn id="23" presetID="17" presetClass="entr" presetSubtype="10" fill="hold" grpId="0" nodeType="withEffect">
                                  <p:stCondLst>
                                    <p:cond delay="0"/>
                                  </p:stCondLst>
                                  <p:childTnLst>
                                    <p:set>
                                      <p:cBhvr>
                                        <p:cTn id="24" dur="1" fill="hold">
                                          <p:stCondLst>
                                            <p:cond delay="0"/>
                                          </p:stCondLst>
                                        </p:cTn>
                                        <p:tgtEl>
                                          <p:spTgt spid="48131">
                                            <p:txEl>
                                              <p:pRg st="4" end="4"/>
                                            </p:txEl>
                                          </p:spTgt>
                                        </p:tgtEl>
                                        <p:attrNameLst>
                                          <p:attrName>style.visibility</p:attrName>
                                        </p:attrNameLst>
                                      </p:cBhvr>
                                      <p:to>
                                        <p:strVal val="visible"/>
                                      </p:to>
                                    </p:set>
                                    <p:anim calcmode="lin" valueType="num">
                                      <p:cBhvr>
                                        <p:cTn id="25" dur="500" fill="hold"/>
                                        <p:tgtEl>
                                          <p:spTgt spid="48131">
                                            <p:txEl>
                                              <p:pRg st="4" end="4"/>
                                            </p:txEl>
                                          </p:spTgt>
                                        </p:tgtEl>
                                        <p:attrNameLst>
                                          <p:attrName>ppt_w</p:attrName>
                                        </p:attrNameLst>
                                      </p:cBhvr>
                                      <p:tavLst>
                                        <p:tav tm="0">
                                          <p:val>
                                            <p:fltVal val="0"/>
                                          </p:val>
                                        </p:tav>
                                        <p:tav tm="100000">
                                          <p:val>
                                            <p:strVal val="#ppt_w"/>
                                          </p:val>
                                        </p:tav>
                                      </p:tavLst>
                                    </p:anim>
                                    <p:anim calcmode="lin" valueType="num">
                                      <p:cBhvr>
                                        <p:cTn id="26" dur="500" fill="hold"/>
                                        <p:tgtEl>
                                          <p:spTgt spid="48131">
                                            <p:txEl>
                                              <p:pRg st="4" end="4"/>
                                            </p:txEl>
                                          </p:spTgt>
                                        </p:tgtEl>
                                        <p:attrNameLst>
                                          <p:attrName>ppt_h</p:attrName>
                                        </p:attrNameLst>
                                      </p:cBhvr>
                                      <p:tavLst>
                                        <p:tav tm="0">
                                          <p:val>
                                            <p:strVal val="#ppt_h"/>
                                          </p:val>
                                        </p:tav>
                                        <p:tav tm="100000">
                                          <p:val>
                                            <p:strVal val="#ppt_h"/>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10" fill="hold" grpId="0" nodeType="clickEffect">
                                  <p:stCondLst>
                                    <p:cond delay="0"/>
                                  </p:stCondLst>
                                  <p:childTnLst>
                                    <p:set>
                                      <p:cBhvr>
                                        <p:cTn id="30" dur="1" fill="hold">
                                          <p:stCondLst>
                                            <p:cond delay="0"/>
                                          </p:stCondLst>
                                        </p:cTn>
                                        <p:tgtEl>
                                          <p:spTgt spid="48131">
                                            <p:txEl>
                                              <p:pRg st="5" end="5"/>
                                            </p:txEl>
                                          </p:spTgt>
                                        </p:tgtEl>
                                        <p:attrNameLst>
                                          <p:attrName>style.visibility</p:attrName>
                                        </p:attrNameLst>
                                      </p:cBhvr>
                                      <p:to>
                                        <p:strVal val="visible"/>
                                      </p:to>
                                    </p:set>
                                    <p:anim calcmode="lin" valueType="num">
                                      <p:cBhvr>
                                        <p:cTn id="31" dur="500" fill="hold"/>
                                        <p:tgtEl>
                                          <p:spTgt spid="48131">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48131">
                                            <p:txEl>
                                              <p:pRg st="5" end="5"/>
                                            </p:txEl>
                                          </p:spTgt>
                                        </p:tgtEl>
                                        <p:attrNameLst>
                                          <p:attrName>ppt_h</p:attrName>
                                        </p:attrNameLst>
                                      </p:cBhvr>
                                      <p:tavLst>
                                        <p:tav tm="0">
                                          <p:val>
                                            <p:strVal val="#ppt_h"/>
                                          </p:val>
                                        </p:tav>
                                        <p:tav tm="100000">
                                          <p:val>
                                            <p:strVal val="#ppt_h"/>
                                          </p:val>
                                        </p:tav>
                                      </p:tavLst>
                                    </p:anim>
                                  </p:childTnLst>
                                </p:cTn>
                              </p:par>
                              <p:par>
                                <p:cTn id="33" presetID="17" presetClass="entr" presetSubtype="10" fill="hold" grpId="0" nodeType="withEffect">
                                  <p:stCondLst>
                                    <p:cond delay="0"/>
                                  </p:stCondLst>
                                  <p:childTnLst>
                                    <p:set>
                                      <p:cBhvr>
                                        <p:cTn id="34" dur="1" fill="hold">
                                          <p:stCondLst>
                                            <p:cond delay="0"/>
                                          </p:stCondLst>
                                        </p:cTn>
                                        <p:tgtEl>
                                          <p:spTgt spid="48131">
                                            <p:txEl>
                                              <p:pRg st="6" end="6"/>
                                            </p:txEl>
                                          </p:spTgt>
                                        </p:tgtEl>
                                        <p:attrNameLst>
                                          <p:attrName>style.visibility</p:attrName>
                                        </p:attrNameLst>
                                      </p:cBhvr>
                                      <p:to>
                                        <p:strVal val="visible"/>
                                      </p:to>
                                    </p:set>
                                    <p:anim calcmode="lin" valueType="num">
                                      <p:cBhvr>
                                        <p:cTn id="35" dur="500" fill="hold"/>
                                        <p:tgtEl>
                                          <p:spTgt spid="48131">
                                            <p:txEl>
                                              <p:pRg st="6" end="6"/>
                                            </p:txEl>
                                          </p:spTgt>
                                        </p:tgtEl>
                                        <p:attrNameLst>
                                          <p:attrName>ppt_w</p:attrName>
                                        </p:attrNameLst>
                                      </p:cBhvr>
                                      <p:tavLst>
                                        <p:tav tm="0">
                                          <p:val>
                                            <p:fltVal val="0"/>
                                          </p:val>
                                        </p:tav>
                                        <p:tav tm="100000">
                                          <p:val>
                                            <p:strVal val="#ppt_w"/>
                                          </p:val>
                                        </p:tav>
                                      </p:tavLst>
                                    </p:anim>
                                    <p:anim calcmode="lin" valueType="num">
                                      <p:cBhvr>
                                        <p:cTn id="36" dur="500" fill="hold"/>
                                        <p:tgtEl>
                                          <p:spTgt spid="48131">
                                            <p:txEl>
                                              <p:pRg st="6" end="6"/>
                                            </p:txEl>
                                          </p:spTgt>
                                        </p:tgtEl>
                                        <p:attrNameLst>
                                          <p:attrName>ppt_h</p:attrName>
                                        </p:attrNameLst>
                                      </p:cBhvr>
                                      <p:tavLst>
                                        <p:tav tm="0">
                                          <p:val>
                                            <p:strVal val="#ppt_h"/>
                                          </p:val>
                                        </p:tav>
                                        <p:tav tm="100000">
                                          <p:val>
                                            <p:strVal val="#ppt_h"/>
                                          </p:val>
                                        </p:tav>
                                      </p:tavLst>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17" presetClass="entr" presetSubtype="10" fill="hold" grpId="0" nodeType="clickEffect">
                                  <p:stCondLst>
                                    <p:cond delay="0"/>
                                  </p:stCondLst>
                                  <p:childTnLst>
                                    <p:set>
                                      <p:cBhvr>
                                        <p:cTn id="40" dur="1" fill="hold">
                                          <p:stCondLst>
                                            <p:cond delay="0"/>
                                          </p:stCondLst>
                                        </p:cTn>
                                        <p:tgtEl>
                                          <p:spTgt spid="48131">
                                            <p:txEl>
                                              <p:pRg st="7" end="7"/>
                                            </p:txEl>
                                          </p:spTgt>
                                        </p:tgtEl>
                                        <p:attrNameLst>
                                          <p:attrName>style.visibility</p:attrName>
                                        </p:attrNameLst>
                                      </p:cBhvr>
                                      <p:to>
                                        <p:strVal val="visible"/>
                                      </p:to>
                                    </p:set>
                                    <p:anim calcmode="lin" valueType="num">
                                      <p:cBhvr>
                                        <p:cTn id="41" dur="500" fill="hold"/>
                                        <p:tgtEl>
                                          <p:spTgt spid="48131">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48131">
                                            <p:txEl>
                                              <p:pRg st="7" end="7"/>
                                            </p:txEl>
                                          </p:spTgt>
                                        </p:tgtEl>
                                        <p:attrNameLst>
                                          <p:attrName>ppt_h</p:attrName>
                                        </p:attrNameLst>
                                      </p:cBhvr>
                                      <p:tavLst>
                                        <p:tav tm="0">
                                          <p:val>
                                            <p:strVal val="#ppt_h"/>
                                          </p:val>
                                        </p:tav>
                                        <p:tav tm="100000">
                                          <p:val>
                                            <p:strVal val="#ppt_h"/>
                                          </p:val>
                                        </p:tav>
                                      </p:tavLst>
                                    </p:anim>
                                  </p:childTnLst>
                                </p:cTn>
                              </p:par>
                            </p:childTnLst>
                          </p:cTn>
                        </p:par>
                      </p:childTnLst>
                    </p:cTn>
                  </p:par>
                  <p:par>
                    <p:cTn id="43" fill="hold" nodeType="clickPar">
                      <p:stCondLst>
                        <p:cond delay="indefinite"/>
                      </p:stCondLst>
                      <p:childTnLst>
                        <p:par>
                          <p:cTn id="44" fill="hold" nodeType="withGroup">
                            <p:stCondLst>
                              <p:cond delay="0"/>
                            </p:stCondLst>
                            <p:childTnLst>
                              <p:par>
                                <p:cTn id="45" presetID="17" presetClass="entr" presetSubtype="10" fill="hold" grpId="0" nodeType="clickEffect">
                                  <p:stCondLst>
                                    <p:cond delay="0"/>
                                  </p:stCondLst>
                                  <p:childTnLst>
                                    <p:set>
                                      <p:cBhvr>
                                        <p:cTn id="46" dur="1" fill="hold">
                                          <p:stCondLst>
                                            <p:cond delay="0"/>
                                          </p:stCondLst>
                                        </p:cTn>
                                        <p:tgtEl>
                                          <p:spTgt spid="48131">
                                            <p:txEl>
                                              <p:pRg st="8" end="8"/>
                                            </p:txEl>
                                          </p:spTgt>
                                        </p:tgtEl>
                                        <p:attrNameLst>
                                          <p:attrName>style.visibility</p:attrName>
                                        </p:attrNameLst>
                                      </p:cBhvr>
                                      <p:to>
                                        <p:strVal val="visible"/>
                                      </p:to>
                                    </p:set>
                                    <p:anim calcmode="lin" valueType="num">
                                      <p:cBhvr>
                                        <p:cTn id="47" dur="500" fill="hold"/>
                                        <p:tgtEl>
                                          <p:spTgt spid="48131">
                                            <p:txEl>
                                              <p:pRg st="8" end="8"/>
                                            </p:txEl>
                                          </p:spTgt>
                                        </p:tgtEl>
                                        <p:attrNameLst>
                                          <p:attrName>ppt_w</p:attrName>
                                        </p:attrNameLst>
                                      </p:cBhvr>
                                      <p:tavLst>
                                        <p:tav tm="0">
                                          <p:val>
                                            <p:fltVal val="0"/>
                                          </p:val>
                                        </p:tav>
                                        <p:tav tm="100000">
                                          <p:val>
                                            <p:strVal val="#ppt_w"/>
                                          </p:val>
                                        </p:tav>
                                      </p:tavLst>
                                    </p:anim>
                                    <p:anim calcmode="lin" valueType="num">
                                      <p:cBhvr>
                                        <p:cTn id="48" dur="500" fill="hold"/>
                                        <p:tgtEl>
                                          <p:spTgt spid="48131">
                                            <p:txEl>
                                              <p:pRg st="8" end="8"/>
                                            </p:txEl>
                                          </p:spTgt>
                                        </p:tgtEl>
                                        <p:attrNameLst>
                                          <p:attrName>ppt_h</p:attrName>
                                        </p:attrNameLst>
                                      </p:cBhvr>
                                      <p:tavLst>
                                        <p:tav tm="0">
                                          <p:val>
                                            <p:strVal val="#ppt_h"/>
                                          </p:val>
                                        </p:tav>
                                        <p:tav tm="100000">
                                          <p:val>
                                            <p:strVal val="#ppt_h"/>
                                          </p:val>
                                        </p:tav>
                                      </p:tavLst>
                                    </p:anim>
                                  </p:childTnLst>
                                </p:cTn>
                              </p:par>
                            </p:childTnLst>
                          </p:cTn>
                        </p:par>
                      </p:childTnLst>
                    </p:cTn>
                  </p:par>
                  <p:par>
                    <p:cTn id="49" fill="hold" nodeType="clickPar">
                      <p:stCondLst>
                        <p:cond delay="indefinite"/>
                      </p:stCondLst>
                      <p:childTnLst>
                        <p:par>
                          <p:cTn id="50" fill="hold" nodeType="withGroup">
                            <p:stCondLst>
                              <p:cond delay="0"/>
                            </p:stCondLst>
                            <p:childTnLst>
                              <p:par>
                                <p:cTn id="51" presetID="17" presetClass="entr" presetSubtype="10" fill="hold" grpId="0" nodeType="clickEffect">
                                  <p:stCondLst>
                                    <p:cond delay="0"/>
                                  </p:stCondLst>
                                  <p:childTnLst>
                                    <p:set>
                                      <p:cBhvr>
                                        <p:cTn id="52" dur="1" fill="hold">
                                          <p:stCondLst>
                                            <p:cond delay="0"/>
                                          </p:stCondLst>
                                        </p:cTn>
                                        <p:tgtEl>
                                          <p:spTgt spid="48131">
                                            <p:txEl>
                                              <p:pRg st="9" end="9"/>
                                            </p:txEl>
                                          </p:spTgt>
                                        </p:tgtEl>
                                        <p:attrNameLst>
                                          <p:attrName>style.visibility</p:attrName>
                                        </p:attrNameLst>
                                      </p:cBhvr>
                                      <p:to>
                                        <p:strVal val="visible"/>
                                      </p:to>
                                    </p:set>
                                    <p:anim calcmode="lin" valueType="num">
                                      <p:cBhvr>
                                        <p:cTn id="53" dur="500" fill="hold"/>
                                        <p:tgtEl>
                                          <p:spTgt spid="48131">
                                            <p:txEl>
                                              <p:pRg st="9" end="9"/>
                                            </p:txEl>
                                          </p:spTgt>
                                        </p:tgtEl>
                                        <p:attrNameLst>
                                          <p:attrName>ppt_w</p:attrName>
                                        </p:attrNameLst>
                                      </p:cBhvr>
                                      <p:tavLst>
                                        <p:tav tm="0">
                                          <p:val>
                                            <p:fltVal val="0"/>
                                          </p:val>
                                        </p:tav>
                                        <p:tav tm="100000">
                                          <p:val>
                                            <p:strVal val="#ppt_w"/>
                                          </p:val>
                                        </p:tav>
                                      </p:tavLst>
                                    </p:anim>
                                    <p:anim calcmode="lin" valueType="num">
                                      <p:cBhvr>
                                        <p:cTn id="54" dur="500" fill="hold"/>
                                        <p:tgtEl>
                                          <p:spTgt spid="48131">
                                            <p:txEl>
                                              <p:pRg st="9" end="9"/>
                                            </p:txEl>
                                          </p:spTgt>
                                        </p:tgtEl>
                                        <p:attrNameLst>
                                          <p:attrName>ppt_h</p:attrName>
                                        </p:attrNameLst>
                                      </p:cBhvr>
                                      <p:tavLst>
                                        <p:tav tm="0">
                                          <p:val>
                                            <p:strVal val="#ppt_h"/>
                                          </p:val>
                                        </p:tav>
                                        <p:tav tm="100000">
                                          <p:val>
                                            <p:strVal val="#ppt_h"/>
                                          </p:val>
                                        </p:tav>
                                      </p:tavLst>
                                    </p:anim>
                                  </p:childTnLst>
                                </p:cTn>
                              </p:par>
                              <p:par>
                                <p:cTn id="55" presetID="17" presetClass="entr" presetSubtype="10" fill="hold" grpId="0" nodeType="withEffect">
                                  <p:stCondLst>
                                    <p:cond delay="0"/>
                                  </p:stCondLst>
                                  <p:childTnLst>
                                    <p:set>
                                      <p:cBhvr>
                                        <p:cTn id="56" dur="1" fill="hold">
                                          <p:stCondLst>
                                            <p:cond delay="0"/>
                                          </p:stCondLst>
                                        </p:cTn>
                                        <p:tgtEl>
                                          <p:spTgt spid="48131">
                                            <p:txEl>
                                              <p:pRg st="10" end="10"/>
                                            </p:txEl>
                                          </p:spTgt>
                                        </p:tgtEl>
                                        <p:attrNameLst>
                                          <p:attrName>style.visibility</p:attrName>
                                        </p:attrNameLst>
                                      </p:cBhvr>
                                      <p:to>
                                        <p:strVal val="visible"/>
                                      </p:to>
                                    </p:set>
                                    <p:anim calcmode="lin" valueType="num">
                                      <p:cBhvr>
                                        <p:cTn id="57" dur="500" fill="hold"/>
                                        <p:tgtEl>
                                          <p:spTgt spid="48131">
                                            <p:txEl>
                                              <p:pRg st="10" end="10"/>
                                            </p:txEl>
                                          </p:spTgt>
                                        </p:tgtEl>
                                        <p:attrNameLst>
                                          <p:attrName>ppt_w</p:attrName>
                                        </p:attrNameLst>
                                      </p:cBhvr>
                                      <p:tavLst>
                                        <p:tav tm="0">
                                          <p:val>
                                            <p:fltVal val="0"/>
                                          </p:val>
                                        </p:tav>
                                        <p:tav tm="100000">
                                          <p:val>
                                            <p:strVal val="#ppt_w"/>
                                          </p:val>
                                        </p:tav>
                                      </p:tavLst>
                                    </p:anim>
                                    <p:anim calcmode="lin" valueType="num">
                                      <p:cBhvr>
                                        <p:cTn id="58" dur="500" fill="hold"/>
                                        <p:tgtEl>
                                          <p:spTgt spid="48131">
                                            <p:txEl>
                                              <p:pRg st="10" end="10"/>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1" grpId="0" build="p"/>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914400" y="0"/>
            <a:ext cx="7239000" cy="808038"/>
          </a:xfrm>
        </p:spPr>
        <p:txBody>
          <a:bodyPr/>
          <a:lstStyle/>
          <a:p>
            <a:pPr eaLnBrk="1" hangingPunct="1">
              <a:defRPr/>
            </a:pPr>
            <a:r>
              <a:rPr lang="en-US" sz="3600" b="1" smtClean="0"/>
              <a:t>Procedure Hanging IVPB</a:t>
            </a:r>
          </a:p>
        </p:txBody>
      </p:sp>
      <p:sp>
        <p:nvSpPr>
          <p:cNvPr id="50179" name="Rectangle 3"/>
          <p:cNvSpPr>
            <a:spLocks noGrp="1" noChangeArrowheads="1"/>
          </p:cNvSpPr>
          <p:nvPr>
            <p:ph type="body" idx="1"/>
          </p:nvPr>
        </p:nvSpPr>
        <p:spPr>
          <a:xfrm>
            <a:off x="228600" y="914400"/>
            <a:ext cx="8534400" cy="5715000"/>
          </a:xfrm>
        </p:spPr>
        <p:txBody>
          <a:bodyPr/>
          <a:lstStyle/>
          <a:p>
            <a:pPr marL="609600" indent="-609600" eaLnBrk="1" hangingPunct="1">
              <a:buFontTx/>
              <a:buAutoNum type="arabicPeriod"/>
              <a:defRPr/>
            </a:pPr>
            <a:r>
              <a:rPr lang="en-US" sz="2800" b="1" smtClean="0"/>
              <a:t>Open tubing same as IV</a:t>
            </a:r>
          </a:p>
          <a:p>
            <a:pPr marL="609600" indent="-609600" eaLnBrk="1" hangingPunct="1">
              <a:buFontTx/>
              <a:buAutoNum type="arabicPeriod"/>
              <a:defRPr/>
            </a:pPr>
            <a:r>
              <a:rPr lang="en-US" sz="2800" b="1" smtClean="0"/>
              <a:t>Close roller clamp</a:t>
            </a:r>
          </a:p>
          <a:p>
            <a:pPr marL="609600" indent="-609600" eaLnBrk="1" hangingPunct="1">
              <a:buFontTx/>
              <a:buAutoNum type="arabicPeriod"/>
              <a:defRPr/>
            </a:pPr>
            <a:r>
              <a:rPr lang="en-US" sz="2800" b="1" smtClean="0"/>
              <a:t>Hang IVPB bag on pole</a:t>
            </a:r>
          </a:p>
          <a:p>
            <a:pPr marL="609600" indent="-609600" eaLnBrk="1" hangingPunct="1">
              <a:buFontTx/>
              <a:buAutoNum type="arabicPeriod"/>
              <a:defRPr/>
            </a:pPr>
            <a:r>
              <a:rPr lang="en-US" sz="2800" b="1" smtClean="0"/>
              <a:t>Spike bag same as IV</a:t>
            </a:r>
          </a:p>
          <a:p>
            <a:pPr marL="609600" indent="-609600" eaLnBrk="1" hangingPunct="1">
              <a:buFontTx/>
              <a:buAutoNum type="arabicPeriod"/>
              <a:defRPr/>
            </a:pPr>
            <a:r>
              <a:rPr lang="en-US" sz="2800" b="1" smtClean="0"/>
              <a:t>Prime tubing</a:t>
            </a:r>
          </a:p>
          <a:p>
            <a:pPr marL="609600" indent="-609600" eaLnBrk="1" hangingPunct="1">
              <a:buFontTx/>
              <a:buAutoNum type="arabicPeriod"/>
              <a:defRPr/>
            </a:pPr>
            <a:r>
              <a:rPr lang="en-US" sz="2800" b="1" smtClean="0"/>
              <a:t>Connect IVPB tubing to IV tubing</a:t>
            </a:r>
          </a:p>
          <a:p>
            <a:pPr marL="609600" indent="-609600" eaLnBrk="1" hangingPunct="1">
              <a:buFontTx/>
              <a:buAutoNum type="arabicPeriod"/>
              <a:defRPr/>
            </a:pPr>
            <a:r>
              <a:rPr lang="en-US" sz="2800" b="1" smtClean="0"/>
              <a:t>Place wire hanger on pole</a:t>
            </a:r>
          </a:p>
          <a:p>
            <a:pPr marL="609600" indent="-609600" eaLnBrk="1" hangingPunct="1">
              <a:buFontTx/>
              <a:buAutoNum type="arabicPeriod"/>
              <a:defRPr/>
            </a:pPr>
            <a:r>
              <a:rPr lang="en-US" sz="2800" b="1" smtClean="0"/>
              <a:t>Lower IV bag on to hanger</a:t>
            </a:r>
          </a:p>
          <a:p>
            <a:pPr marL="609600" indent="-609600" eaLnBrk="1" hangingPunct="1">
              <a:buFontTx/>
              <a:buAutoNum type="arabicPeriod"/>
              <a:defRPr/>
            </a:pPr>
            <a:r>
              <a:rPr lang="en-US" sz="2800" b="1" smtClean="0"/>
              <a:t>Set correct drip rate</a:t>
            </a:r>
          </a:p>
          <a:p>
            <a:pPr marL="609600" indent="-609600" eaLnBrk="1" hangingPunct="1">
              <a:buFontTx/>
              <a:buAutoNum type="arabicPeriod"/>
              <a:defRPr/>
            </a:pPr>
            <a:r>
              <a:rPr lang="en-US" sz="2800" b="1" smtClean="0"/>
              <a:t>Label the tubing with date to be changed</a:t>
            </a:r>
          </a:p>
        </p:txBody>
      </p:sp>
      <p:pic>
        <p:nvPicPr>
          <p:cNvPr id="10244" name="Picture 4" descr="MCj0215502000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7400" y="914400"/>
            <a:ext cx="2816225" cy="205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random/>
  </p:transition>
  <p:timing>
    <p:tnLst>
      <p:par>
        <p:cTn id="1" dur="indefinite" restart="never" nodeType="tmRoot"/>
      </p:par>
    </p:tnLst>
  </p:timing>
</p:sld>
</file>

<file path=ppt/theme/theme1.xml><?xml version="1.0" encoding="utf-8"?>
<a:theme xmlns:a="http://schemas.openxmlformats.org/drawingml/2006/main" name="Textured">
  <a:themeElements>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fontScheme name="Textured">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Textured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Textured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Textured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Textured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Textured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Textured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Textured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Textured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289</TotalTime>
  <Words>2244</Words>
  <Application>Microsoft Office PowerPoint</Application>
  <PresentationFormat>On-screen Show (4:3)</PresentationFormat>
  <Paragraphs>352</Paragraphs>
  <Slides>39</Slides>
  <Notes>23</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6" baseType="lpstr">
      <vt:lpstr>Tahoma</vt:lpstr>
      <vt:lpstr>Arial</vt:lpstr>
      <vt:lpstr>Wingdings</vt:lpstr>
      <vt:lpstr>Times New Roman</vt:lpstr>
      <vt:lpstr>Arial Narrow</vt:lpstr>
      <vt:lpstr>Textured</vt:lpstr>
      <vt:lpstr>Microsoft ClipArt Gallery</vt:lpstr>
      <vt:lpstr>IV Therapy</vt:lpstr>
      <vt:lpstr>IV Administration</vt:lpstr>
      <vt:lpstr>IV Solutions</vt:lpstr>
      <vt:lpstr>Overview: IV Insertion</vt:lpstr>
      <vt:lpstr>IV sites</vt:lpstr>
      <vt:lpstr>Precautions for IV Sites</vt:lpstr>
      <vt:lpstr>Documentation IV Start</vt:lpstr>
      <vt:lpstr>Procedure for Hanging IV Fluid</vt:lpstr>
      <vt:lpstr>Procedure Hanging IVPB</vt:lpstr>
      <vt:lpstr>Preparation for IV </vt:lpstr>
      <vt:lpstr>IV Equipment</vt:lpstr>
      <vt:lpstr>CHAIN OF INFECTION</vt:lpstr>
      <vt:lpstr>Prevention of IV site infection</vt:lpstr>
      <vt:lpstr>Client Education</vt:lpstr>
      <vt:lpstr>Starting IV </vt:lpstr>
      <vt:lpstr>Prepare Site &amp; Insert IV</vt:lpstr>
      <vt:lpstr>Insert Catheter</vt:lpstr>
      <vt:lpstr>Start Fluid</vt:lpstr>
      <vt:lpstr>IV Flow Rate</vt:lpstr>
      <vt:lpstr>Controller Device &amp; Roller Clamp</vt:lpstr>
      <vt:lpstr>IV Pump/Controller</vt:lpstr>
      <vt:lpstr> Intermittent Therapy or Saline Lock</vt:lpstr>
      <vt:lpstr>Converting IV to Intermittent Therapy</vt:lpstr>
      <vt:lpstr>IV Site Complications</vt:lpstr>
      <vt:lpstr>Other IV Complications</vt:lpstr>
      <vt:lpstr>Macrodrops and Microdrops</vt:lpstr>
      <vt:lpstr>IV Tubing Label</vt:lpstr>
      <vt:lpstr>IV Tubing Label</vt:lpstr>
      <vt:lpstr>Math problems</vt:lpstr>
      <vt:lpstr>Calculating Rate in Drops per Minute</vt:lpstr>
      <vt:lpstr>Calculating Rate in mL per Hour</vt:lpstr>
      <vt:lpstr>Infusion Time</vt:lpstr>
      <vt:lpstr>Calculation of Medication</vt:lpstr>
      <vt:lpstr>Intermittent Therapy</vt:lpstr>
      <vt:lpstr>IV Intake </vt:lpstr>
      <vt:lpstr>Calculate using the critical information: </vt:lpstr>
      <vt:lpstr>Calculation</vt:lpstr>
      <vt:lpstr>Calculate Total Intake and Output</vt:lpstr>
      <vt:lpstr>Intake: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IV Therapy</dc:title>
  <dc:creator>Peggy Johndrow</dc:creator>
  <cp:lastModifiedBy>Casey Scudmore</cp:lastModifiedBy>
  <cp:revision>54</cp:revision>
  <dcterms:created xsi:type="dcterms:W3CDTF">2006-02-27T14:55:41Z</dcterms:created>
  <dcterms:modified xsi:type="dcterms:W3CDTF">2015-06-11T05:28:11Z</dcterms:modified>
</cp:coreProperties>
</file>