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id" ContentType="audio/mid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Action1.xml" ContentType="application/vnd.ms-office.inkAction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ink/inkAction2.xml" ContentType="application/vnd.ms-office.inkAction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Action3.xml" ContentType="application/vnd.ms-office.inkAction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ink/inkAction4.xml" ContentType="application/vnd.ms-office.inkAction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4.xml" ContentType="application/vnd.openxmlformats-officedocument.presentationml.tags+xml"/>
  <Override PartName="/ppt/notesSlides/notesSlide48.xml" ContentType="application/vnd.openxmlformats-officedocument.presentationml.notesSlide+xml"/>
  <Override PartName="/ppt/ink/inkAction5.xml" ContentType="application/vnd.ms-office.inkAction+xml"/>
  <Override PartName="/ppt/ink/inkAction6.xml" ContentType="application/vnd.ms-office.inkAction+xml"/>
  <Override PartName="/ppt/notesSlides/notesSlide49.xml" ContentType="application/vnd.openxmlformats-officedocument.presentationml.notesSlide+xml"/>
  <Override PartName="/ppt/ink/inkAction7.xml" ContentType="application/vnd.ms-office.inkAction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5.xml" ContentType="application/vnd.openxmlformats-officedocument.presentationml.tags+xml"/>
  <Override PartName="/ppt/notesSlides/notesSlide5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.xml" ContentType="application/vnd.openxmlformats-officedocument.presentationml.tags+xml"/>
  <Override PartName="/ppt/notesSlides/notesSlide53.xml" ContentType="application/vnd.openxmlformats-officedocument.presentationml.notesSlide+xml"/>
  <Override PartName="/ppt/ink/inkAction8.xml" ContentType="application/vnd.ms-office.inkAction+xml"/>
  <Override PartName="/ppt/notesSlides/notesSlide54.xml" ContentType="application/vnd.openxmlformats-officedocument.presentationml.notesSlide+xml"/>
  <Override PartName="/ppt/ink/inkAction9.xml" ContentType="application/vnd.ms-office.inkAction+xml"/>
  <Override PartName="/ppt/ink/inkAction10.xml" ContentType="application/vnd.ms-office.inkAction+xml"/>
  <Override PartName="/ppt/notesSlides/notesSlide55.xml" ContentType="application/vnd.openxmlformats-officedocument.presentationml.notesSlide+xml"/>
  <Override PartName="/ppt/ink/inkAction11.xml" ContentType="application/vnd.ms-office.inkAction+xml"/>
  <Override PartName="/ppt/ink/inkAction12.xml" ContentType="application/vnd.ms-office.inkAction+xml"/>
  <Override PartName="/ppt/notesSlides/notesSlide56.xml" ContentType="application/vnd.openxmlformats-officedocument.presentationml.notesSlide+xml"/>
  <Override PartName="/ppt/ink/inkAction13.xml" ContentType="application/vnd.ms-office.inkAction+xml"/>
  <Override PartName="/ppt/tags/tag7.xml" ContentType="application/vnd.openxmlformats-officedocument.presentationml.tags+xml"/>
  <Override PartName="/ppt/notesSlides/notesSlide5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8.xml" ContentType="application/vnd.openxmlformats-officedocument.presentationml.notesSlide+xml"/>
  <Override PartName="/ppt/ink/inkAction14.xml" ContentType="application/vnd.ms-office.inkAction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ink/inkAction15.xml" ContentType="application/vnd.ms-office.inkAction+xml"/>
  <Override PartName="/ppt/tags/tag8.xml" ContentType="application/vnd.openxmlformats-officedocument.presentationml.tags+xml"/>
  <Override PartName="/ppt/notesSlides/notesSlide62.xml" ContentType="application/vnd.openxmlformats-officedocument.presentationml.notesSlide+xml"/>
  <Override PartName="/ppt/ink/inkAction16.xml" ContentType="application/vnd.ms-office.inkAction+xml"/>
  <Override PartName="/ppt/tags/tag9.xml" ContentType="application/vnd.openxmlformats-officedocument.presentationml.tags+xml"/>
  <Override PartName="/ppt/notesSlides/notesSlide63.xml" ContentType="application/vnd.openxmlformats-officedocument.presentationml.notesSlide+xml"/>
  <Override PartName="/ppt/ink/inkAction17.xml" ContentType="application/vnd.ms-office.inkAction+xml"/>
  <Override PartName="/ppt/tags/tag10.xml" ContentType="application/vnd.openxmlformats-officedocument.presentationml.tags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ink/inkAction18.xml" ContentType="application/vnd.ms-office.inkAction+xml"/>
  <Override PartName="/ppt/notesSlides/notesSlide66.xml" ContentType="application/vnd.openxmlformats-officedocument.presentationml.notesSlide+xml"/>
  <Override PartName="/ppt/ink/inkAction19.xml" ContentType="application/vnd.ms-office.inkAction+xml"/>
  <Override PartName="/ppt/notesSlides/notesSlide67.xml" ContentType="application/vnd.openxmlformats-officedocument.presentationml.notesSlide+xml"/>
  <Override PartName="/ppt/ink/inkAction20.xml" ContentType="application/vnd.ms-office.inkAction+xml"/>
  <Override PartName="/ppt/notesSlides/notesSlide68.xml" ContentType="application/vnd.openxmlformats-officedocument.presentationml.notesSlide+xml"/>
  <Override PartName="/ppt/ink/inkAction21.xml" ContentType="application/vnd.ms-office.inkAction+xml"/>
  <Override PartName="/ppt/ink/inkAction22.xml" ContentType="application/vnd.ms-office.inkAction+xml"/>
  <Override PartName="/ppt/ink/inkAction23.xml" ContentType="application/vnd.ms-office.inkAction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02"/>
  </p:notesMasterIdLst>
  <p:sldIdLst>
    <p:sldId id="256" r:id="rId2"/>
    <p:sldId id="257" r:id="rId3"/>
    <p:sldId id="258" r:id="rId4"/>
    <p:sldId id="259" r:id="rId5"/>
    <p:sldId id="331" r:id="rId6"/>
    <p:sldId id="260" r:id="rId7"/>
    <p:sldId id="261" r:id="rId8"/>
    <p:sldId id="262" r:id="rId9"/>
    <p:sldId id="333" r:id="rId10"/>
    <p:sldId id="332" r:id="rId11"/>
    <p:sldId id="334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322" r:id="rId20"/>
    <p:sldId id="326" r:id="rId21"/>
    <p:sldId id="336" r:id="rId22"/>
    <p:sldId id="270" r:id="rId23"/>
    <p:sldId id="352" r:id="rId24"/>
    <p:sldId id="271" r:id="rId25"/>
    <p:sldId id="335" r:id="rId26"/>
    <p:sldId id="341" r:id="rId27"/>
    <p:sldId id="346" r:id="rId28"/>
    <p:sldId id="337" r:id="rId29"/>
    <p:sldId id="342" r:id="rId30"/>
    <p:sldId id="347" r:id="rId31"/>
    <p:sldId id="356" r:id="rId32"/>
    <p:sldId id="338" r:id="rId33"/>
    <p:sldId id="343" r:id="rId34"/>
    <p:sldId id="348" r:id="rId35"/>
    <p:sldId id="339" r:id="rId36"/>
    <p:sldId id="344" r:id="rId37"/>
    <p:sldId id="349" r:id="rId38"/>
    <p:sldId id="340" r:id="rId39"/>
    <p:sldId id="345" r:id="rId40"/>
    <p:sldId id="350" r:id="rId41"/>
    <p:sldId id="351" r:id="rId42"/>
    <p:sldId id="353" r:id="rId43"/>
    <p:sldId id="272" r:id="rId44"/>
    <p:sldId id="273" r:id="rId45"/>
    <p:sldId id="274" r:id="rId46"/>
    <p:sldId id="275" r:id="rId47"/>
    <p:sldId id="276" r:id="rId48"/>
    <p:sldId id="277" r:id="rId49"/>
    <p:sldId id="278" r:id="rId50"/>
    <p:sldId id="279" r:id="rId51"/>
    <p:sldId id="280" r:id="rId52"/>
    <p:sldId id="281" r:id="rId53"/>
    <p:sldId id="282" r:id="rId54"/>
    <p:sldId id="283" r:id="rId55"/>
    <p:sldId id="284" r:id="rId56"/>
    <p:sldId id="285" r:id="rId57"/>
    <p:sldId id="286" r:id="rId58"/>
    <p:sldId id="323" r:id="rId59"/>
    <p:sldId id="327" r:id="rId60"/>
    <p:sldId id="287" r:id="rId61"/>
    <p:sldId id="288" r:id="rId62"/>
    <p:sldId id="289" r:id="rId63"/>
    <p:sldId id="290" r:id="rId64"/>
    <p:sldId id="291" r:id="rId65"/>
    <p:sldId id="292" r:id="rId66"/>
    <p:sldId id="354" r:id="rId67"/>
    <p:sldId id="293" r:id="rId68"/>
    <p:sldId id="294" r:id="rId69"/>
    <p:sldId id="295" r:id="rId70"/>
    <p:sldId id="296" r:id="rId71"/>
    <p:sldId id="297" r:id="rId72"/>
    <p:sldId id="324" r:id="rId73"/>
    <p:sldId id="328" r:id="rId74"/>
    <p:sldId id="298" r:id="rId75"/>
    <p:sldId id="299" r:id="rId76"/>
    <p:sldId id="300" r:id="rId77"/>
    <p:sldId id="301" r:id="rId78"/>
    <p:sldId id="302" r:id="rId79"/>
    <p:sldId id="303" r:id="rId80"/>
    <p:sldId id="304" r:id="rId81"/>
    <p:sldId id="305" r:id="rId82"/>
    <p:sldId id="306" r:id="rId83"/>
    <p:sldId id="307" r:id="rId84"/>
    <p:sldId id="308" r:id="rId85"/>
    <p:sldId id="309" r:id="rId86"/>
    <p:sldId id="325" r:id="rId87"/>
    <p:sldId id="329" r:id="rId88"/>
    <p:sldId id="310" r:id="rId89"/>
    <p:sldId id="311" r:id="rId90"/>
    <p:sldId id="312" r:id="rId91"/>
    <p:sldId id="313" r:id="rId92"/>
    <p:sldId id="314" r:id="rId93"/>
    <p:sldId id="317" r:id="rId94"/>
    <p:sldId id="315" r:id="rId95"/>
    <p:sldId id="316" r:id="rId96"/>
    <p:sldId id="318" r:id="rId97"/>
    <p:sldId id="319" r:id="rId98"/>
    <p:sldId id="320" r:id="rId99"/>
    <p:sldId id="321" r:id="rId100"/>
    <p:sldId id="355" r:id="rId1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431" autoAdjust="0"/>
  </p:normalViewPr>
  <p:slideViewPr>
    <p:cSldViewPr>
      <p:cViewPr varScale="1">
        <p:scale>
          <a:sx n="78" d="100"/>
          <a:sy n="78" d="100"/>
        </p:scale>
        <p:origin x="1276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DEC61E-9366-41E9-BAC3-BF18D59645A1}" type="doc">
      <dgm:prSet loTypeId="urn:microsoft.com/office/officeart/2005/8/layout/cycle2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A51F033-5EE9-43FA-9417-8C5E3E76880A}">
      <dgm:prSet phldrT="[Text]"/>
      <dgm:spPr/>
      <dgm:t>
        <a:bodyPr/>
        <a:lstStyle/>
        <a:p>
          <a:r>
            <a:rPr lang="en-US" dirty="0"/>
            <a:t>Conditions </a:t>
          </a:r>
          <a:r>
            <a:rPr lang="en-US" dirty="0" err="1"/>
            <a:t>inc.</a:t>
          </a:r>
          <a:r>
            <a:rPr lang="en-US" dirty="0"/>
            <a:t> risk</a:t>
          </a:r>
        </a:p>
      </dgm:t>
    </dgm:pt>
    <dgm:pt modelId="{DE2974FF-3102-4FAC-B6D1-290D62769863}" type="parTrans" cxnId="{25B0EFD6-BD4B-43A9-8A45-83A424152EA0}">
      <dgm:prSet/>
      <dgm:spPr/>
      <dgm:t>
        <a:bodyPr/>
        <a:lstStyle/>
        <a:p>
          <a:endParaRPr lang="en-US"/>
        </a:p>
      </dgm:t>
    </dgm:pt>
    <dgm:pt modelId="{F59B1787-3342-4658-A3EB-5342C34F9950}" type="sibTrans" cxnId="{25B0EFD6-BD4B-43A9-8A45-83A424152EA0}">
      <dgm:prSet/>
      <dgm:spPr/>
      <dgm:t>
        <a:bodyPr/>
        <a:lstStyle/>
        <a:p>
          <a:endParaRPr lang="en-US"/>
        </a:p>
      </dgm:t>
    </dgm:pt>
    <dgm:pt modelId="{F22BCB39-53D1-4B6D-8D39-73460516EB83}">
      <dgm:prSet phldrT="[Text]"/>
      <dgm:spPr/>
      <dgm:t>
        <a:bodyPr/>
        <a:lstStyle/>
        <a:p>
          <a:r>
            <a:rPr lang="en-US" dirty="0"/>
            <a:t>Vascular injury</a:t>
          </a:r>
        </a:p>
      </dgm:t>
    </dgm:pt>
    <dgm:pt modelId="{7BFA7B97-89A8-433F-A7F6-CBAB5D976CAE}" type="parTrans" cxnId="{359103BF-C9B6-4F21-A621-EDB0F1BE6B21}">
      <dgm:prSet/>
      <dgm:spPr/>
      <dgm:t>
        <a:bodyPr/>
        <a:lstStyle/>
        <a:p>
          <a:endParaRPr lang="en-US"/>
        </a:p>
      </dgm:t>
    </dgm:pt>
    <dgm:pt modelId="{AE2E0C62-8C3E-4B79-915B-F9EAFFEEF56D}" type="sibTrans" cxnId="{359103BF-C9B6-4F21-A621-EDB0F1BE6B21}">
      <dgm:prSet/>
      <dgm:spPr/>
      <dgm:t>
        <a:bodyPr/>
        <a:lstStyle/>
        <a:p>
          <a:endParaRPr lang="en-US"/>
        </a:p>
      </dgm:t>
    </dgm:pt>
    <dgm:pt modelId="{273FD96C-E06A-410B-8214-725D7773DA34}">
      <dgm:prSet phldrT="[Text]"/>
      <dgm:spPr/>
      <dgm:t>
        <a:bodyPr/>
        <a:lstStyle/>
        <a:p>
          <a:r>
            <a:rPr lang="en-US" dirty="0"/>
            <a:t>Disease progression </a:t>
          </a:r>
          <a:r>
            <a:rPr lang="en-US" dirty="0" err="1"/>
            <a:t>inc.</a:t>
          </a:r>
          <a:r>
            <a:rPr lang="en-US" dirty="0"/>
            <a:t> blood flow</a:t>
          </a:r>
        </a:p>
      </dgm:t>
    </dgm:pt>
    <dgm:pt modelId="{C0C04A2F-D1C3-45F0-A412-24C975A50B03}" type="parTrans" cxnId="{0FA14D35-1C31-4D40-900E-7842AF15954D}">
      <dgm:prSet/>
      <dgm:spPr/>
      <dgm:t>
        <a:bodyPr/>
        <a:lstStyle/>
        <a:p>
          <a:endParaRPr lang="en-US"/>
        </a:p>
      </dgm:t>
    </dgm:pt>
    <dgm:pt modelId="{D76C7B20-F93B-4811-8F32-03899077CB58}" type="sibTrans" cxnId="{0FA14D35-1C31-4D40-900E-7842AF15954D}">
      <dgm:prSet/>
      <dgm:spPr/>
      <dgm:t>
        <a:bodyPr/>
        <a:lstStyle/>
        <a:p>
          <a:endParaRPr lang="en-US"/>
        </a:p>
      </dgm:t>
    </dgm:pt>
    <dgm:pt modelId="{44EA63E3-83EF-490C-97CE-DB80FBF48C1E}">
      <dgm:prSet phldrT="[Text]"/>
      <dgm:spPr/>
      <dgm:t>
        <a:bodyPr/>
        <a:lstStyle/>
        <a:p>
          <a:r>
            <a:rPr lang="en-US" dirty="0"/>
            <a:t>PA pressure &amp; PV resistance </a:t>
          </a:r>
          <a:r>
            <a:rPr lang="en-US" dirty="0" err="1"/>
            <a:t>inc</a:t>
          </a:r>
          <a:endParaRPr lang="en-US" dirty="0"/>
        </a:p>
      </dgm:t>
    </dgm:pt>
    <dgm:pt modelId="{30A609E1-DC86-489B-B9A0-5F2E44868B5C}" type="parTrans" cxnId="{8E783EC7-7FAF-4D35-9E31-48F028A594EC}">
      <dgm:prSet/>
      <dgm:spPr/>
      <dgm:t>
        <a:bodyPr/>
        <a:lstStyle/>
        <a:p>
          <a:endParaRPr lang="en-US"/>
        </a:p>
      </dgm:t>
    </dgm:pt>
    <dgm:pt modelId="{DA64507D-5065-4AAB-A4DA-ED3897816788}" type="sibTrans" cxnId="{8E783EC7-7FAF-4D35-9E31-48F028A594EC}">
      <dgm:prSet/>
      <dgm:spPr/>
      <dgm:t>
        <a:bodyPr/>
        <a:lstStyle/>
        <a:p>
          <a:endParaRPr lang="en-US"/>
        </a:p>
      </dgm:t>
    </dgm:pt>
    <dgm:pt modelId="{825A5EC9-C482-4282-893E-204E5061B8C1}">
      <dgm:prSet phldrT="[Text]"/>
      <dgm:spPr/>
      <dgm:t>
        <a:bodyPr/>
        <a:lstStyle/>
        <a:p>
          <a:r>
            <a:rPr lang="en-US" dirty="0"/>
            <a:t>RV hypertrophy &amp; failure</a:t>
          </a:r>
        </a:p>
      </dgm:t>
    </dgm:pt>
    <dgm:pt modelId="{821225B2-F161-4DD2-A95B-6E2E82AB5E65}" type="parTrans" cxnId="{A15C7970-9C0B-4867-9177-3008DCC41769}">
      <dgm:prSet/>
      <dgm:spPr/>
      <dgm:t>
        <a:bodyPr/>
        <a:lstStyle/>
        <a:p>
          <a:endParaRPr lang="en-US"/>
        </a:p>
      </dgm:t>
    </dgm:pt>
    <dgm:pt modelId="{DACCA224-9C4D-4256-BB74-DD8CB7211ED9}" type="sibTrans" cxnId="{A15C7970-9C0B-4867-9177-3008DCC41769}">
      <dgm:prSet/>
      <dgm:spPr/>
      <dgm:t>
        <a:bodyPr/>
        <a:lstStyle/>
        <a:p>
          <a:endParaRPr lang="en-US"/>
        </a:p>
      </dgm:t>
    </dgm:pt>
    <dgm:pt modelId="{838DA78E-D274-4D85-ACF0-AD5DE55BDC6D}" type="pres">
      <dgm:prSet presAssocID="{90DEC61E-9366-41E9-BAC3-BF18D59645A1}" presName="cycle" presStyleCnt="0">
        <dgm:presLayoutVars>
          <dgm:dir/>
          <dgm:resizeHandles val="exact"/>
        </dgm:presLayoutVars>
      </dgm:prSet>
      <dgm:spPr/>
    </dgm:pt>
    <dgm:pt modelId="{5CAA5B1E-5FA0-462C-A2D7-CC891A41B5D8}" type="pres">
      <dgm:prSet presAssocID="{FA51F033-5EE9-43FA-9417-8C5E3E76880A}" presName="node" presStyleLbl="node1" presStyleIdx="0" presStyleCnt="5">
        <dgm:presLayoutVars>
          <dgm:bulletEnabled val="1"/>
        </dgm:presLayoutVars>
      </dgm:prSet>
      <dgm:spPr/>
    </dgm:pt>
    <dgm:pt modelId="{302B5936-57AC-4920-952C-DA9B2B3C1787}" type="pres">
      <dgm:prSet presAssocID="{F59B1787-3342-4658-A3EB-5342C34F9950}" presName="sibTrans" presStyleLbl="sibTrans2D1" presStyleIdx="0" presStyleCnt="5"/>
      <dgm:spPr/>
    </dgm:pt>
    <dgm:pt modelId="{B55455E1-BD7A-4F2F-B81A-20A4E0E6AFBF}" type="pres">
      <dgm:prSet presAssocID="{F59B1787-3342-4658-A3EB-5342C34F9950}" presName="connectorText" presStyleLbl="sibTrans2D1" presStyleIdx="0" presStyleCnt="5"/>
      <dgm:spPr/>
    </dgm:pt>
    <dgm:pt modelId="{D7390798-365A-4BD8-9B14-59CC69489D94}" type="pres">
      <dgm:prSet presAssocID="{F22BCB39-53D1-4B6D-8D39-73460516EB83}" presName="node" presStyleLbl="node1" presStyleIdx="1" presStyleCnt="5">
        <dgm:presLayoutVars>
          <dgm:bulletEnabled val="1"/>
        </dgm:presLayoutVars>
      </dgm:prSet>
      <dgm:spPr/>
    </dgm:pt>
    <dgm:pt modelId="{3B91EF55-F353-4E9E-BC18-33B780B36913}" type="pres">
      <dgm:prSet presAssocID="{AE2E0C62-8C3E-4B79-915B-F9EAFFEEF56D}" presName="sibTrans" presStyleLbl="sibTrans2D1" presStyleIdx="1" presStyleCnt="5"/>
      <dgm:spPr/>
    </dgm:pt>
    <dgm:pt modelId="{712C4A97-7793-4A76-A68D-C219BCEB2533}" type="pres">
      <dgm:prSet presAssocID="{AE2E0C62-8C3E-4B79-915B-F9EAFFEEF56D}" presName="connectorText" presStyleLbl="sibTrans2D1" presStyleIdx="1" presStyleCnt="5"/>
      <dgm:spPr/>
    </dgm:pt>
    <dgm:pt modelId="{917EA7B5-2F8E-4F48-A701-5F177FD5F586}" type="pres">
      <dgm:prSet presAssocID="{273FD96C-E06A-410B-8214-725D7773DA34}" presName="node" presStyleLbl="node1" presStyleIdx="2" presStyleCnt="5">
        <dgm:presLayoutVars>
          <dgm:bulletEnabled val="1"/>
        </dgm:presLayoutVars>
      </dgm:prSet>
      <dgm:spPr/>
    </dgm:pt>
    <dgm:pt modelId="{705D6E68-0381-4F74-A115-6AA537E41AF9}" type="pres">
      <dgm:prSet presAssocID="{D76C7B20-F93B-4811-8F32-03899077CB58}" presName="sibTrans" presStyleLbl="sibTrans2D1" presStyleIdx="2" presStyleCnt="5"/>
      <dgm:spPr/>
    </dgm:pt>
    <dgm:pt modelId="{6B451995-D512-4508-B371-DC4552C5B0DB}" type="pres">
      <dgm:prSet presAssocID="{D76C7B20-F93B-4811-8F32-03899077CB58}" presName="connectorText" presStyleLbl="sibTrans2D1" presStyleIdx="2" presStyleCnt="5"/>
      <dgm:spPr/>
    </dgm:pt>
    <dgm:pt modelId="{B97725CF-CC97-40FB-A659-D9B9981CEA55}" type="pres">
      <dgm:prSet presAssocID="{44EA63E3-83EF-490C-97CE-DB80FBF48C1E}" presName="node" presStyleLbl="node1" presStyleIdx="3" presStyleCnt="5">
        <dgm:presLayoutVars>
          <dgm:bulletEnabled val="1"/>
        </dgm:presLayoutVars>
      </dgm:prSet>
      <dgm:spPr/>
    </dgm:pt>
    <dgm:pt modelId="{34985624-B058-4902-B0D9-DBBCBBAE7F32}" type="pres">
      <dgm:prSet presAssocID="{DA64507D-5065-4AAB-A4DA-ED3897816788}" presName="sibTrans" presStyleLbl="sibTrans2D1" presStyleIdx="3" presStyleCnt="5"/>
      <dgm:spPr/>
    </dgm:pt>
    <dgm:pt modelId="{2FD61A49-E090-4E85-98F7-81E9295FEB87}" type="pres">
      <dgm:prSet presAssocID="{DA64507D-5065-4AAB-A4DA-ED3897816788}" presName="connectorText" presStyleLbl="sibTrans2D1" presStyleIdx="3" presStyleCnt="5"/>
      <dgm:spPr/>
    </dgm:pt>
    <dgm:pt modelId="{7E4289DD-E629-4166-B87F-19A4763CDC6B}" type="pres">
      <dgm:prSet presAssocID="{825A5EC9-C482-4282-893E-204E5061B8C1}" presName="node" presStyleLbl="node1" presStyleIdx="4" presStyleCnt="5">
        <dgm:presLayoutVars>
          <dgm:bulletEnabled val="1"/>
        </dgm:presLayoutVars>
      </dgm:prSet>
      <dgm:spPr/>
    </dgm:pt>
    <dgm:pt modelId="{D9806D19-D2AE-46B7-843B-A706A8E054F3}" type="pres">
      <dgm:prSet presAssocID="{DACCA224-9C4D-4256-BB74-DD8CB7211ED9}" presName="sibTrans" presStyleLbl="sibTrans2D1" presStyleIdx="4" presStyleCnt="5"/>
      <dgm:spPr/>
    </dgm:pt>
    <dgm:pt modelId="{C1F73F05-D2BA-4D60-8F30-8627566855FC}" type="pres">
      <dgm:prSet presAssocID="{DACCA224-9C4D-4256-BB74-DD8CB7211ED9}" presName="connectorText" presStyleLbl="sibTrans2D1" presStyleIdx="4" presStyleCnt="5"/>
      <dgm:spPr/>
    </dgm:pt>
  </dgm:ptLst>
  <dgm:cxnLst>
    <dgm:cxn modelId="{EAF2D88E-B6B8-4818-A240-7AB02B2C97E1}" type="presOf" srcId="{F22BCB39-53D1-4B6D-8D39-73460516EB83}" destId="{D7390798-365A-4BD8-9B14-59CC69489D94}" srcOrd="0" destOrd="0" presId="urn:microsoft.com/office/officeart/2005/8/layout/cycle2"/>
    <dgm:cxn modelId="{B779198B-651E-4199-A658-BB2C6D8BE750}" type="presOf" srcId="{DA64507D-5065-4AAB-A4DA-ED3897816788}" destId="{2FD61A49-E090-4E85-98F7-81E9295FEB87}" srcOrd="1" destOrd="0" presId="urn:microsoft.com/office/officeart/2005/8/layout/cycle2"/>
    <dgm:cxn modelId="{25B0EFD6-BD4B-43A9-8A45-83A424152EA0}" srcId="{90DEC61E-9366-41E9-BAC3-BF18D59645A1}" destId="{FA51F033-5EE9-43FA-9417-8C5E3E76880A}" srcOrd="0" destOrd="0" parTransId="{DE2974FF-3102-4FAC-B6D1-290D62769863}" sibTransId="{F59B1787-3342-4658-A3EB-5342C34F9950}"/>
    <dgm:cxn modelId="{7127712B-B1AC-4BA0-8853-7EA2B1A521CA}" type="presOf" srcId="{AE2E0C62-8C3E-4B79-915B-F9EAFFEEF56D}" destId="{712C4A97-7793-4A76-A68D-C219BCEB2533}" srcOrd="1" destOrd="0" presId="urn:microsoft.com/office/officeart/2005/8/layout/cycle2"/>
    <dgm:cxn modelId="{8CA6733C-B084-4C0A-AE5D-A0ADEF37766C}" type="presOf" srcId="{DACCA224-9C4D-4256-BB74-DD8CB7211ED9}" destId="{D9806D19-D2AE-46B7-843B-A706A8E054F3}" srcOrd="0" destOrd="0" presId="urn:microsoft.com/office/officeart/2005/8/layout/cycle2"/>
    <dgm:cxn modelId="{4C6EC496-980E-494D-9A70-64EBE7EBD724}" type="presOf" srcId="{D76C7B20-F93B-4811-8F32-03899077CB58}" destId="{705D6E68-0381-4F74-A115-6AA537E41AF9}" srcOrd="0" destOrd="0" presId="urn:microsoft.com/office/officeart/2005/8/layout/cycle2"/>
    <dgm:cxn modelId="{8E783EC7-7FAF-4D35-9E31-48F028A594EC}" srcId="{90DEC61E-9366-41E9-BAC3-BF18D59645A1}" destId="{44EA63E3-83EF-490C-97CE-DB80FBF48C1E}" srcOrd="3" destOrd="0" parTransId="{30A609E1-DC86-489B-B9A0-5F2E44868B5C}" sibTransId="{DA64507D-5065-4AAB-A4DA-ED3897816788}"/>
    <dgm:cxn modelId="{096054DE-0D2F-4874-8C91-6B6661063D87}" type="presOf" srcId="{FA51F033-5EE9-43FA-9417-8C5E3E76880A}" destId="{5CAA5B1E-5FA0-462C-A2D7-CC891A41B5D8}" srcOrd="0" destOrd="0" presId="urn:microsoft.com/office/officeart/2005/8/layout/cycle2"/>
    <dgm:cxn modelId="{F0618EA1-3AB2-4DC1-8552-2F98051B2995}" type="presOf" srcId="{D76C7B20-F93B-4811-8F32-03899077CB58}" destId="{6B451995-D512-4508-B371-DC4552C5B0DB}" srcOrd="1" destOrd="0" presId="urn:microsoft.com/office/officeart/2005/8/layout/cycle2"/>
    <dgm:cxn modelId="{1246E022-248E-465F-BD9B-A5F17FA5D155}" type="presOf" srcId="{F59B1787-3342-4658-A3EB-5342C34F9950}" destId="{302B5936-57AC-4920-952C-DA9B2B3C1787}" srcOrd="0" destOrd="0" presId="urn:microsoft.com/office/officeart/2005/8/layout/cycle2"/>
    <dgm:cxn modelId="{5BCCB7AE-CA04-480B-9E9B-7FE36FE07EC7}" type="presOf" srcId="{DA64507D-5065-4AAB-A4DA-ED3897816788}" destId="{34985624-B058-4902-B0D9-DBBCBBAE7F32}" srcOrd="0" destOrd="0" presId="urn:microsoft.com/office/officeart/2005/8/layout/cycle2"/>
    <dgm:cxn modelId="{A15C7970-9C0B-4867-9177-3008DCC41769}" srcId="{90DEC61E-9366-41E9-BAC3-BF18D59645A1}" destId="{825A5EC9-C482-4282-893E-204E5061B8C1}" srcOrd="4" destOrd="0" parTransId="{821225B2-F161-4DD2-A95B-6E2E82AB5E65}" sibTransId="{DACCA224-9C4D-4256-BB74-DD8CB7211ED9}"/>
    <dgm:cxn modelId="{5F7AD044-74F8-4A53-911F-25D433F58691}" type="presOf" srcId="{825A5EC9-C482-4282-893E-204E5061B8C1}" destId="{7E4289DD-E629-4166-B87F-19A4763CDC6B}" srcOrd="0" destOrd="0" presId="urn:microsoft.com/office/officeart/2005/8/layout/cycle2"/>
    <dgm:cxn modelId="{BAE657FC-847C-43C9-87DD-9A4740459AA0}" type="presOf" srcId="{90DEC61E-9366-41E9-BAC3-BF18D59645A1}" destId="{838DA78E-D274-4D85-ACF0-AD5DE55BDC6D}" srcOrd="0" destOrd="0" presId="urn:microsoft.com/office/officeart/2005/8/layout/cycle2"/>
    <dgm:cxn modelId="{B6B88419-C6C7-4127-BE9C-DFFD8A3DDBA5}" type="presOf" srcId="{F59B1787-3342-4658-A3EB-5342C34F9950}" destId="{B55455E1-BD7A-4F2F-B81A-20A4E0E6AFBF}" srcOrd="1" destOrd="0" presId="urn:microsoft.com/office/officeart/2005/8/layout/cycle2"/>
    <dgm:cxn modelId="{6AD5C4A5-9B36-4D96-8CD9-2621B2905A77}" type="presOf" srcId="{273FD96C-E06A-410B-8214-725D7773DA34}" destId="{917EA7B5-2F8E-4F48-A701-5F177FD5F586}" srcOrd="0" destOrd="0" presId="urn:microsoft.com/office/officeart/2005/8/layout/cycle2"/>
    <dgm:cxn modelId="{0FA14D35-1C31-4D40-900E-7842AF15954D}" srcId="{90DEC61E-9366-41E9-BAC3-BF18D59645A1}" destId="{273FD96C-E06A-410B-8214-725D7773DA34}" srcOrd="2" destOrd="0" parTransId="{C0C04A2F-D1C3-45F0-A412-24C975A50B03}" sibTransId="{D76C7B20-F93B-4811-8F32-03899077CB58}"/>
    <dgm:cxn modelId="{71C7E37D-B6FF-4D73-AC9D-E3D39F01C61B}" type="presOf" srcId="{AE2E0C62-8C3E-4B79-915B-F9EAFFEEF56D}" destId="{3B91EF55-F353-4E9E-BC18-33B780B36913}" srcOrd="0" destOrd="0" presId="urn:microsoft.com/office/officeart/2005/8/layout/cycle2"/>
    <dgm:cxn modelId="{68099F4C-40FB-4611-8E4A-BFB7FED210B8}" type="presOf" srcId="{44EA63E3-83EF-490C-97CE-DB80FBF48C1E}" destId="{B97725CF-CC97-40FB-A659-D9B9981CEA55}" srcOrd="0" destOrd="0" presId="urn:microsoft.com/office/officeart/2005/8/layout/cycle2"/>
    <dgm:cxn modelId="{AF3948C0-5362-46BE-9823-30CA6CDEEA25}" type="presOf" srcId="{DACCA224-9C4D-4256-BB74-DD8CB7211ED9}" destId="{C1F73F05-D2BA-4D60-8F30-8627566855FC}" srcOrd="1" destOrd="0" presId="urn:microsoft.com/office/officeart/2005/8/layout/cycle2"/>
    <dgm:cxn modelId="{359103BF-C9B6-4F21-A621-EDB0F1BE6B21}" srcId="{90DEC61E-9366-41E9-BAC3-BF18D59645A1}" destId="{F22BCB39-53D1-4B6D-8D39-73460516EB83}" srcOrd="1" destOrd="0" parTransId="{7BFA7B97-89A8-433F-A7F6-CBAB5D976CAE}" sibTransId="{AE2E0C62-8C3E-4B79-915B-F9EAFFEEF56D}"/>
    <dgm:cxn modelId="{13D326E2-445C-460A-B1C4-35437DD05146}" type="presParOf" srcId="{838DA78E-D274-4D85-ACF0-AD5DE55BDC6D}" destId="{5CAA5B1E-5FA0-462C-A2D7-CC891A41B5D8}" srcOrd="0" destOrd="0" presId="urn:microsoft.com/office/officeart/2005/8/layout/cycle2"/>
    <dgm:cxn modelId="{F59D1F13-7656-4024-8649-64E1B228644D}" type="presParOf" srcId="{838DA78E-D274-4D85-ACF0-AD5DE55BDC6D}" destId="{302B5936-57AC-4920-952C-DA9B2B3C1787}" srcOrd="1" destOrd="0" presId="urn:microsoft.com/office/officeart/2005/8/layout/cycle2"/>
    <dgm:cxn modelId="{15CDFF55-7054-4D07-9212-AF27FAB92AD2}" type="presParOf" srcId="{302B5936-57AC-4920-952C-DA9B2B3C1787}" destId="{B55455E1-BD7A-4F2F-B81A-20A4E0E6AFBF}" srcOrd="0" destOrd="0" presId="urn:microsoft.com/office/officeart/2005/8/layout/cycle2"/>
    <dgm:cxn modelId="{5EC9B185-D2F6-4D4A-80BE-6FFFE23F9165}" type="presParOf" srcId="{838DA78E-D274-4D85-ACF0-AD5DE55BDC6D}" destId="{D7390798-365A-4BD8-9B14-59CC69489D94}" srcOrd="2" destOrd="0" presId="urn:microsoft.com/office/officeart/2005/8/layout/cycle2"/>
    <dgm:cxn modelId="{C5CB666B-D63F-40C2-8E44-0D14278D73EA}" type="presParOf" srcId="{838DA78E-D274-4D85-ACF0-AD5DE55BDC6D}" destId="{3B91EF55-F353-4E9E-BC18-33B780B36913}" srcOrd="3" destOrd="0" presId="urn:microsoft.com/office/officeart/2005/8/layout/cycle2"/>
    <dgm:cxn modelId="{C3A9A638-0864-42B5-B1F9-D8B4673AE19F}" type="presParOf" srcId="{3B91EF55-F353-4E9E-BC18-33B780B36913}" destId="{712C4A97-7793-4A76-A68D-C219BCEB2533}" srcOrd="0" destOrd="0" presId="urn:microsoft.com/office/officeart/2005/8/layout/cycle2"/>
    <dgm:cxn modelId="{7EEA76EA-0255-42DB-8CB8-70E52ED8B87E}" type="presParOf" srcId="{838DA78E-D274-4D85-ACF0-AD5DE55BDC6D}" destId="{917EA7B5-2F8E-4F48-A701-5F177FD5F586}" srcOrd="4" destOrd="0" presId="urn:microsoft.com/office/officeart/2005/8/layout/cycle2"/>
    <dgm:cxn modelId="{CE30870F-E306-4DBD-A946-13DA10D3861E}" type="presParOf" srcId="{838DA78E-D274-4D85-ACF0-AD5DE55BDC6D}" destId="{705D6E68-0381-4F74-A115-6AA537E41AF9}" srcOrd="5" destOrd="0" presId="urn:microsoft.com/office/officeart/2005/8/layout/cycle2"/>
    <dgm:cxn modelId="{53EC379A-59A2-49C3-A80F-88ABB4626A88}" type="presParOf" srcId="{705D6E68-0381-4F74-A115-6AA537E41AF9}" destId="{6B451995-D512-4508-B371-DC4552C5B0DB}" srcOrd="0" destOrd="0" presId="urn:microsoft.com/office/officeart/2005/8/layout/cycle2"/>
    <dgm:cxn modelId="{3EBF5BB1-AC4C-451E-B5E9-3437909B3EE3}" type="presParOf" srcId="{838DA78E-D274-4D85-ACF0-AD5DE55BDC6D}" destId="{B97725CF-CC97-40FB-A659-D9B9981CEA55}" srcOrd="6" destOrd="0" presId="urn:microsoft.com/office/officeart/2005/8/layout/cycle2"/>
    <dgm:cxn modelId="{BDD36BBE-0D3E-4E47-890D-D573DEAF8D38}" type="presParOf" srcId="{838DA78E-D274-4D85-ACF0-AD5DE55BDC6D}" destId="{34985624-B058-4902-B0D9-DBBCBBAE7F32}" srcOrd="7" destOrd="0" presId="urn:microsoft.com/office/officeart/2005/8/layout/cycle2"/>
    <dgm:cxn modelId="{FC892389-1B3B-4270-98B6-DB7B7B43006D}" type="presParOf" srcId="{34985624-B058-4902-B0D9-DBBCBBAE7F32}" destId="{2FD61A49-E090-4E85-98F7-81E9295FEB87}" srcOrd="0" destOrd="0" presId="urn:microsoft.com/office/officeart/2005/8/layout/cycle2"/>
    <dgm:cxn modelId="{36CB8095-EB66-408E-8A5B-88289CD86657}" type="presParOf" srcId="{838DA78E-D274-4D85-ACF0-AD5DE55BDC6D}" destId="{7E4289DD-E629-4166-B87F-19A4763CDC6B}" srcOrd="8" destOrd="0" presId="urn:microsoft.com/office/officeart/2005/8/layout/cycle2"/>
    <dgm:cxn modelId="{A1049A81-CFD8-4478-8D6C-B0FBC54DDED8}" type="presParOf" srcId="{838DA78E-D274-4D85-ACF0-AD5DE55BDC6D}" destId="{D9806D19-D2AE-46B7-843B-A706A8E054F3}" srcOrd="9" destOrd="0" presId="urn:microsoft.com/office/officeart/2005/8/layout/cycle2"/>
    <dgm:cxn modelId="{88249EB4-B1EB-4477-9899-434BCC322D21}" type="presParOf" srcId="{D9806D19-D2AE-46B7-843B-A706A8E054F3}" destId="{C1F73F05-D2BA-4D60-8F30-8627566855F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B031FB-575B-42B9-9D5F-E13592B7B7D3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BC413C-9D6E-4A00-A48C-94327D17A29F}">
      <dgm:prSet phldrT="[Text]"/>
      <dgm:spPr/>
      <dgm:t>
        <a:bodyPr/>
        <a:lstStyle/>
        <a:p>
          <a:r>
            <a:rPr lang="en-US" dirty="0"/>
            <a:t>Obstruction of PA</a:t>
          </a:r>
        </a:p>
      </dgm:t>
    </dgm:pt>
    <dgm:pt modelId="{DDDB4658-9E0A-4C19-81D8-40EAABAF5ACF}" type="parTrans" cxnId="{621F1361-559E-4F10-8DB1-CF45AC9C1A98}">
      <dgm:prSet/>
      <dgm:spPr/>
      <dgm:t>
        <a:bodyPr/>
        <a:lstStyle/>
        <a:p>
          <a:endParaRPr lang="en-US"/>
        </a:p>
      </dgm:t>
    </dgm:pt>
    <dgm:pt modelId="{1C0C88D0-61B8-4CF2-9C96-555B5BE5412E}" type="sibTrans" cxnId="{621F1361-559E-4F10-8DB1-CF45AC9C1A98}">
      <dgm:prSet/>
      <dgm:spPr/>
      <dgm:t>
        <a:bodyPr/>
        <a:lstStyle/>
        <a:p>
          <a:endParaRPr lang="en-US"/>
        </a:p>
      </dgm:t>
    </dgm:pt>
    <dgm:pt modelId="{0098AB16-083C-4E3E-8890-430ADE9CDF04}">
      <dgm:prSet phldrT="[Text]"/>
      <dgm:spPr/>
      <dgm:t>
        <a:bodyPr/>
        <a:lstStyle/>
        <a:p>
          <a:r>
            <a:rPr lang="en-US" dirty="0"/>
            <a:t>Substances </a:t>
          </a:r>
        </a:p>
      </dgm:t>
    </dgm:pt>
    <dgm:pt modelId="{A6478379-D823-450E-927C-ABE050AFA1ED}" type="parTrans" cxnId="{3C711A74-0256-4698-B1A7-38CABCDBD98C}">
      <dgm:prSet/>
      <dgm:spPr/>
      <dgm:t>
        <a:bodyPr/>
        <a:lstStyle/>
        <a:p>
          <a:endParaRPr lang="en-US"/>
        </a:p>
      </dgm:t>
    </dgm:pt>
    <dgm:pt modelId="{452A7063-8F78-4E63-8659-79C6C4F774DF}" type="sibTrans" cxnId="{3C711A74-0256-4698-B1A7-38CABCDBD98C}">
      <dgm:prSet/>
      <dgm:spPr/>
      <dgm:t>
        <a:bodyPr/>
        <a:lstStyle/>
        <a:p>
          <a:endParaRPr lang="en-US"/>
        </a:p>
      </dgm:t>
    </dgm:pt>
    <dgm:pt modelId="{8BC09D25-0272-449A-9107-BB34482816F2}">
      <dgm:prSet phldrT="[Text]"/>
      <dgm:spPr/>
      <dgm:t>
        <a:bodyPr/>
        <a:lstStyle/>
        <a:p>
          <a:r>
            <a:rPr lang="en-US" dirty="0"/>
            <a:t>Vasoconstriction </a:t>
          </a:r>
        </a:p>
      </dgm:t>
    </dgm:pt>
    <dgm:pt modelId="{458BF6FB-C263-4E72-B1FF-47E3547ED40A}" type="parTrans" cxnId="{3351B220-3E99-47DE-A687-2C9B62D877DF}">
      <dgm:prSet/>
      <dgm:spPr/>
      <dgm:t>
        <a:bodyPr/>
        <a:lstStyle/>
        <a:p>
          <a:endParaRPr lang="en-US"/>
        </a:p>
      </dgm:t>
    </dgm:pt>
    <dgm:pt modelId="{1441E372-2C8D-4246-AF31-0DA0A550D33A}" type="sibTrans" cxnId="{3351B220-3E99-47DE-A687-2C9B62D877DF}">
      <dgm:prSet/>
      <dgm:spPr/>
      <dgm:t>
        <a:bodyPr/>
        <a:lstStyle/>
        <a:p>
          <a:endParaRPr lang="en-US"/>
        </a:p>
      </dgm:t>
    </dgm:pt>
    <dgm:pt modelId="{81246826-263B-4A1B-ABD5-0B103EDE14F6}">
      <dgm:prSet phldrT="[Text]"/>
      <dgm:spPr/>
      <dgm:t>
        <a:bodyPr/>
        <a:lstStyle/>
        <a:p>
          <a:r>
            <a:rPr lang="en-US" dirty="0"/>
            <a:t>Increased pulmonary vascular resistance</a:t>
          </a:r>
        </a:p>
      </dgm:t>
    </dgm:pt>
    <dgm:pt modelId="{7C350B7E-C6F7-40D7-B6E5-2B87C4ED2CD3}" type="parTrans" cxnId="{B81E41D9-BAF5-4622-9D68-688E98CF00E2}">
      <dgm:prSet/>
      <dgm:spPr/>
      <dgm:t>
        <a:bodyPr/>
        <a:lstStyle/>
        <a:p>
          <a:endParaRPr lang="en-US"/>
        </a:p>
      </dgm:t>
    </dgm:pt>
    <dgm:pt modelId="{21E13907-A248-456F-A4B3-93BBFDE1648F}" type="sibTrans" cxnId="{B81E41D9-BAF5-4622-9D68-688E98CF00E2}">
      <dgm:prSet/>
      <dgm:spPr/>
      <dgm:t>
        <a:bodyPr/>
        <a:lstStyle/>
        <a:p>
          <a:endParaRPr lang="en-US"/>
        </a:p>
      </dgm:t>
    </dgm:pt>
    <dgm:pt modelId="{5B656024-BB07-4BC1-A085-8B7EB420A7BD}">
      <dgm:prSet phldrT="[Text]"/>
      <dgm:spPr/>
      <dgm:t>
        <a:bodyPr/>
        <a:lstStyle/>
        <a:p>
          <a:r>
            <a:rPr lang="en-US" dirty="0"/>
            <a:t>Dec. blood flow</a:t>
          </a:r>
        </a:p>
      </dgm:t>
    </dgm:pt>
    <dgm:pt modelId="{3F24C659-E34B-45A1-8A79-A99F670F7B63}" type="parTrans" cxnId="{4E0B437D-A2FB-45B9-93E9-981564E234EF}">
      <dgm:prSet/>
      <dgm:spPr/>
      <dgm:t>
        <a:bodyPr/>
        <a:lstStyle/>
        <a:p>
          <a:endParaRPr lang="en-US"/>
        </a:p>
      </dgm:t>
    </dgm:pt>
    <dgm:pt modelId="{2E62E04B-75EB-4072-9FC5-6BE011BC7773}" type="sibTrans" cxnId="{4E0B437D-A2FB-45B9-93E9-981564E234EF}">
      <dgm:prSet/>
      <dgm:spPr/>
      <dgm:t>
        <a:bodyPr/>
        <a:lstStyle/>
        <a:p>
          <a:endParaRPr lang="en-US"/>
        </a:p>
      </dgm:t>
    </dgm:pt>
    <dgm:pt modelId="{39DCACE1-1F2E-4EB7-AF7C-455E94625F6C}">
      <dgm:prSet phldrT="[Text]"/>
      <dgm:spPr/>
      <dgm:t>
        <a:bodyPr/>
        <a:lstStyle/>
        <a:p>
          <a:r>
            <a:rPr lang="en-US" dirty="0"/>
            <a:t>VQ imbalance</a:t>
          </a:r>
        </a:p>
      </dgm:t>
    </dgm:pt>
    <dgm:pt modelId="{A2C609DB-A19B-4DB8-925D-A008614C8EA4}" type="parTrans" cxnId="{542873EC-BF46-4C1E-A614-C0334D61F904}">
      <dgm:prSet/>
      <dgm:spPr/>
      <dgm:t>
        <a:bodyPr/>
        <a:lstStyle/>
        <a:p>
          <a:endParaRPr lang="en-US"/>
        </a:p>
      </dgm:t>
    </dgm:pt>
    <dgm:pt modelId="{F038D62C-976B-4214-A680-CCA6B1EFA499}" type="sibTrans" cxnId="{542873EC-BF46-4C1E-A614-C0334D61F904}">
      <dgm:prSet/>
      <dgm:spPr/>
      <dgm:t>
        <a:bodyPr/>
        <a:lstStyle/>
        <a:p>
          <a:endParaRPr lang="en-US"/>
        </a:p>
      </dgm:t>
    </dgm:pt>
    <dgm:pt modelId="{09C9E4CC-A3E5-4586-8A84-92F0AF7C1EEC}">
      <dgm:prSet phldrT="[Text]"/>
      <dgm:spPr/>
      <dgm:t>
        <a:bodyPr/>
        <a:lstStyle/>
        <a:p>
          <a:r>
            <a:rPr lang="en-US" dirty="0"/>
            <a:t>RV failure</a:t>
          </a:r>
        </a:p>
      </dgm:t>
    </dgm:pt>
    <dgm:pt modelId="{B7EFA0EB-436C-4F8C-A17A-73C2C2A63950}" type="parTrans" cxnId="{2AB80E11-F85D-4A61-9C52-DF9768224611}">
      <dgm:prSet/>
      <dgm:spPr/>
      <dgm:t>
        <a:bodyPr/>
        <a:lstStyle/>
        <a:p>
          <a:endParaRPr lang="en-US"/>
        </a:p>
      </dgm:t>
    </dgm:pt>
    <dgm:pt modelId="{287A199C-571F-433B-80EE-FC2CBCDE16BB}" type="sibTrans" cxnId="{2AB80E11-F85D-4A61-9C52-DF9768224611}">
      <dgm:prSet/>
      <dgm:spPr/>
      <dgm:t>
        <a:bodyPr/>
        <a:lstStyle/>
        <a:p>
          <a:endParaRPr lang="en-US"/>
        </a:p>
      </dgm:t>
    </dgm:pt>
    <dgm:pt modelId="{AF12A7C7-A99A-428E-A6F3-3E02E88671C3}">
      <dgm:prSet phldrT="[Text]"/>
      <dgm:spPr/>
      <dgm:t>
        <a:bodyPr/>
        <a:lstStyle/>
        <a:p>
          <a:r>
            <a:rPr lang="en-US" dirty="0"/>
            <a:t>Shock</a:t>
          </a:r>
        </a:p>
      </dgm:t>
    </dgm:pt>
    <dgm:pt modelId="{A1E2B58F-1993-445B-BA94-C7D7F7393D03}" type="parTrans" cxnId="{34A0F99A-ED9D-43E5-A2B4-13C96245692A}">
      <dgm:prSet/>
      <dgm:spPr/>
      <dgm:t>
        <a:bodyPr/>
        <a:lstStyle/>
        <a:p>
          <a:endParaRPr lang="en-US"/>
        </a:p>
      </dgm:t>
    </dgm:pt>
    <dgm:pt modelId="{24A138FB-8557-4065-9F9D-01BA53EE2E96}" type="sibTrans" cxnId="{34A0F99A-ED9D-43E5-A2B4-13C96245692A}">
      <dgm:prSet/>
      <dgm:spPr/>
      <dgm:t>
        <a:bodyPr/>
        <a:lstStyle/>
        <a:p>
          <a:endParaRPr lang="en-US"/>
        </a:p>
      </dgm:t>
    </dgm:pt>
    <dgm:pt modelId="{BDFE10EC-7512-4A6D-A008-77D0ED34AA24}" type="pres">
      <dgm:prSet presAssocID="{28B031FB-575B-42B9-9D5F-E13592B7B7D3}" presName="Name0" presStyleCnt="0">
        <dgm:presLayoutVars>
          <dgm:dir/>
          <dgm:animLvl val="lvl"/>
          <dgm:resizeHandles val="exact"/>
        </dgm:presLayoutVars>
      </dgm:prSet>
      <dgm:spPr/>
    </dgm:pt>
    <dgm:pt modelId="{D89FB7A6-B19E-4E52-BE84-E15DF01E4A17}" type="pres">
      <dgm:prSet presAssocID="{39DCACE1-1F2E-4EB7-AF7C-455E94625F6C}" presName="boxAndChildren" presStyleCnt="0"/>
      <dgm:spPr/>
    </dgm:pt>
    <dgm:pt modelId="{DDF83E32-703A-4CC7-8E43-EBEEB4F7712A}" type="pres">
      <dgm:prSet presAssocID="{39DCACE1-1F2E-4EB7-AF7C-455E94625F6C}" presName="parentTextBox" presStyleLbl="node1" presStyleIdx="0" presStyleCnt="3"/>
      <dgm:spPr/>
    </dgm:pt>
    <dgm:pt modelId="{59858D31-59D4-4DD2-AE08-290177EB9DA8}" type="pres">
      <dgm:prSet presAssocID="{39DCACE1-1F2E-4EB7-AF7C-455E94625F6C}" presName="entireBox" presStyleLbl="node1" presStyleIdx="0" presStyleCnt="3"/>
      <dgm:spPr/>
    </dgm:pt>
    <dgm:pt modelId="{25C5F882-F874-48CA-B352-CCFA229611D2}" type="pres">
      <dgm:prSet presAssocID="{39DCACE1-1F2E-4EB7-AF7C-455E94625F6C}" presName="descendantBox" presStyleCnt="0"/>
      <dgm:spPr/>
    </dgm:pt>
    <dgm:pt modelId="{397881B8-8681-45A6-AEEE-3835CD696C81}" type="pres">
      <dgm:prSet presAssocID="{09C9E4CC-A3E5-4586-8A84-92F0AF7C1EEC}" presName="childTextBox" presStyleLbl="fgAccFollowNode1" presStyleIdx="0" presStyleCnt="5">
        <dgm:presLayoutVars>
          <dgm:bulletEnabled val="1"/>
        </dgm:presLayoutVars>
      </dgm:prSet>
      <dgm:spPr/>
    </dgm:pt>
    <dgm:pt modelId="{CB061BC3-61B7-41E0-B097-0F0BB4AD32F7}" type="pres">
      <dgm:prSet presAssocID="{AF12A7C7-A99A-428E-A6F3-3E02E88671C3}" presName="childTextBox" presStyleLbl="fgAccFollowNode1" presStyleIdx="1" presStyleCnt="5">
        <dgm:presLayoutVars>
          <dgm:bulletEnabled val="1"/>
        </dgm:presLayoutVars>
      </dgm:prSet>
      <dgm:spPr/>
    </dgm:pt>
    <dgm:pt modelId="{6618A6E0-2F8F-4BF1-83BD-DC7017FD5C39}" type="pres">
      <dgm:prSet presAssocID="{21E13907-A248-456F-A4B3-93BBFDE1648F}" presName="sp" presStyleCnt="0"/>
      <dgm:spPr/>
    </dgm:pt>
    <dgm:pt modelId="{697FB540-6EF1-4FCE-A3DE-9B26F1C32B1C}" type="pres">
      <dgm:prSet presAssocID="{81246826-263B-4A1B-ABD5-0B103EDE14F6}" presName="arrowAndChildren" presStyleCnt="0"/>
      <dgm:spPr/>
    </dgm:pt>
    <dgm:pt modelId="{A870CA06-6D4A-4FCF-85EF-E3822BD76DDE}" type="pres">
      <dgm:prSet presAssocID="{81246826-263B-4A1B-ABD5-0B103EDE14F6}" presName="parentTextArrow" presStyleLbl="node1" presStyleIdx="0" presStyleCnt="3"/>
      <dgm:spPr/>
    </dgm:pt>
    <dgm:pt modelId="{9F73C0B5-FAB1-4C34-9DD0-D5DED51CCEF5}" type="pres">
      <dgm:prSet presAssocID="{81246826-263B-4A1B-ABD5-0B103EDE14F6}" presName="arrow" presStyleLbl="node1" presStyleIdx="1" presStyleCnt="3"/>
      <dgm:spPr/>
    </dgm:pt>
    <dgm:pt modelId="{F82A3A97-75FB-494A-9C23-BD5616597D89}" type="pres">
      <dgm:prSet presAssocID="{81246826-263B-4A1B-ABD5-0B103EDE14F6}" presName="descendantArrow" presStyleCnt="0"/>
      <dgm:spPr/>
    </dgm:pt>
    <dgm:pt modelId="{70B8139E-151F-406D-91AA-110635E11F85}" type="pres">
      <dgm:prSet presAssocID="{5B656024-BB07-4BC1-A085-8B7EB420A7BD}" presName="childTextArrow" presStyleLbl="fgAccFollowNode1" presStyleIdx="2" presStyleCnt="5">
        <dgm:presLayoutVars>
          <dgm:bulletEnabled val="1"/>
        </dgm:presLayoutVars>
      </dgm:prSet>
      <dgm:spPr/>
    </dgm:pt>
    <dgm:pt modelId="{A8D4A4F7-0F69-4030-9EB1-72F449208137}" type="pres">
      <dgm:prSet presAssocID="{1C0C88D0-61B8-4CF2-9C96-555B5BE5412E}" presName="sp" presStyleCnt="0"/>
      <dgm:spPr/>
    </dgm:pt>
    <dgm:pt modelId="{6AD2377C-99E1-44D3-A8B5-BA76041B600C}" type="pres">
      <dgm:prSet presAssocID="{13BC413C-9D6E-4A00-A48C-94327D17A29F}" presName="arrowAndChildren" presStyleCnt="0"/>
      <dgm:spPr/>
    </dgm:pt>
    <dgm:pt modelId="{2A0C291C-FEB8-476B-ACB8-845F608ED57F}" type="pres">
      <dgm:prSet presAssocID="{13BC413C-9D6E-4A00-A48C-94327D17A29F}" presName="parentTextArrow" presStyleLbl="node1" presStyleIdx="1" presStyleCnt="3"/>
      <dgm:spPr/>
    </dgm:pt>
    <dgm:pt modelId="{20E77298-32B1-4E1B-AE9E-67017AACD280}" type="pres">
      <dgm:prSet presAssocID="{13BC413C-9D6E-4A00-A48C-94327D17A29F}" presName="arrow" presStyleLbl="node1" presStyleIdx="2" presStyleCnt="3"/>
      <dgm:spPr/>
    </dgm:pt>
    <dgm:pt modelId="{83E19096-4FFB-4A0D-A14C-B9767766D71F}" type="pres">
      <dgm:prSet presAssocID="{13BC413C-9D6E-4A00-A48C-94327D17A29F}" presName="descendantArrow" presStyleCnt="0"/>
      <dgm:spPr/>
    </dgm:pt>
    <dgm:pt modelId="{860E4BE5-A77D-4D0E-9809-B051073756D7}" type="pres">
      <dgm:prSet presAssocID="{0098AB16-083C-4E3E-8890-430ADE9CDF04}" presName="childTextArrow" presStyleLbl="fgAccFollowNode1" presStyleIdx="3" presStyleCnt="5">
        <dgm:presLayoutVars>
          <dgm:bulletEnabled val="1"/>
        </dgm:presLayoutVars>
      </dgm:prSet>
      <dgm:spPr/>
    </dgm:pt>
    <dgm:pt modelId="{62453F53-3DF2-440F-85E5-B640BE69B66F}" type="pres">
      <dgm:prSet presAssocID="{8BC09D25-0272-449A-9107-BB34482816F2}" presName="childTextArrow" presStyleLbl="fgAccFollowNode1" presStyleIdx="4" presStyleCnt="5">
        <dgm:presLayoutVars>
          <dgm:bulletEnabled val="1"/>
        </dgm:presLayoutVars>
      </dgm:prSet>
      <dgm:spPr/>
    </dgm:pt>
  </dgm:ptLst>
  <dgm:cxnLst>
    <dgm:cxn modelId="{B81E41D9-BAF5-4622-9D68-688E98CF00E2}" srcId="{28B031FB-575B-42B9-9D5F-E13592B7B7D3}" destId="{81246826-263B-4A1B-ABD5-0B103EDE14F6}" srcOrd="1" destOrd="0" parTransId="{7C350B7E-C6F7-40D7-B6E5-2B87C4ED2CD3}" sibTransId="{21E13907-A248-456F-A4B3-93BBFDE1648F}"/>
    <dgm:cxn modelId="{2931B398-4FB4-4DAF-AFC8-EED131A5A935}" type="presOf" srcId="{28B031FB-575B-42B9-9D5F-E13592B7B7D3}" destId="{BDFE10EC-7512-4A6D-A008-77D0ED34AA24}" srcOrd="0" destOrd="0" presId="urn:microsoft.com/office/officeart/2005/8/layout/process4"/>
    <dgm:cxn modelId="{4CC0F0B7-8648-41B5-A766-09434EDD2A30}" type="presOf" srcId="{8BC09D25-0272-449A-9107-BB34482816F2}" destId="{62453F53-3DF2-440F-85E5-B640BE69B66F}" srcOrd="0" destOrd="0" presId="urn:microsoft.com/office/officeart/2005/8/layout/process4"/>
    <dgm:cxn modelId="{3C711A74-0256-4698-B1A7-38CABCDBD98C}" srcId="{13BC413C-9D6E-4A00-A48C-94327D17A29F}" destId="{0098AB16-083C-4E3E-8890-430ADE9CDF04}" srcOrd="0" destOrd="0" parTransId="{A6478379-D823-450E-927C-ABE050AFA1ED}" sibTransId="{452A7063-8F78-4E63-8659-79C6C4F774DF}"/>
    <dgm:cxn modelId="{C6752E2F-6683-4E47-8205-E064AD84DE4D}" type="presOf" srcId="{5B656024-BB07-4BC1-A085-8B7EB420A7BD}" destId="{70B8139E-151F-406D-91AA-110635E11F85}" srcOrd="0" destOrd="0" presId="urn:microsoft.com/office/officeart/2005/8/layout/process4"/>
    <dgm:cxn modelId="{34A0F99A-ED9D-43E5-A2B4-13C96245692A}" srcId="{39DCACE1-1F2E-4EB7-AF7C-455E94625F6C}" destId="{AF12A7C7-A99A-428E-A6F3-3E02E88671C3}" srcOrd="1" destOrd="0" parTransId="{A1E2B58F-1993-445B-BA94-C7D7F7393D03}" sibTransId="{24A138FB-8557-4065-9F9D-01BA53EE2E96}"/>
    <dgm:cxn modelId="{621F1361-559E-4F10-8DB1-CF45AC9C1A98}" srcId="{28B031FB-575B-42B9-9D5F-E13592B7B7D3}" destId="{13BC413C-9D6E-4A00-A48C-94327D17A29F}" srcOrd="0" destOrd="0" parTransId="{DDDB4658-9E0A-4C19-81D8-40EAABAF5ACF}" sibTransId="{1C0C88D0-61B8-4CF2-9C96-555B5BE5412E}"/>
    <dgm:cxn modelId="{542873EC-BF46-4C1E-A614-C0334D61F904}" srcId="{28B031FB-575B-42B9-9D5F-E13592B7B7D3}" destId="{39DCACE1-1F2E-4EB7-AF7C-455E94625F6C}" srcOrd="2" destOrd="0" parTransId="{A2C609DB-A19B-4DB8-925D-A008614C8EA4}" sibTransId="{F038D62C-976B-4214-A680-CCA6B1EFA499}"/>
    <dgm:cxn modelId="{3351B220-3E99-47DE-A687-2C9B62D877DF}" srcId="{13BC413C-9D6E-4A00-A48C-94327D17A29F}" destId="{8BC09D25-0272-449A-9107-BB34482816F2}" srcOrd="1" destOrd="0" parTransId="{458BF6FB-C263-4E72-B1FF-47E3547ED40A}" sibTransId="{1441E372-2C8D-4246-AF31-0DA0A550D33A}"/>
    <dgm:cxn modelId="{E63DEB71-0F9A-4F10-8DA8-96375289152B}" type="presOf" srcId="{09C9E4CC-A3E5-4586-8A84-92F0AF7C1EEC}" destId="{397881B8-8681-45A6-AEEE-3835CD696C81}" srcOrd="0" destOrd="0" presId="urn:microsoft.com/office/officeart/2005/8/layout/process4"/>
    <dgm:cxn modelId="{B1416C34-EF45-4878-959C-C6F1ED9C67B7}" type="presOf" srcId="{81246826-263B-4A1B-ABD5-0B103EDE14F6}" destId="{A870CA06-6D4A-4FCF-85EF-E3822BD76DDE}" srcOrd="0" destOrd="0" presId="urn:microsoft.com/office/officeart/2005/8/layout/process4"/>
    <dgm:cxn modelId="{4E0B437D-A2FB-45B9-93E9-981564E234EF}" srcId="{81246826-263B-4A1B-ABD5-0B103EDE14F6}" destId="{5B656024-BB07-4BC1-A085-8B7EB420A7BD}" srcOrd="0" destOrd="0" parTransId="{3F24C659-E34B-45A1-8A79-A99F670F7B63}" sibTransId="{2E62E04B-75EB-4072-9FC5-6BE011BC7773}"/>
    <dgm:cxn modelId="{1574C2DB-8632-40CA-B85A-C18E27E7BA7F}" type="presOf" srcId="{39DCACE1-1F2E-4EB7-AF7C-455E94625F6C}" destId="{59858D31-59D4-4DD2-AE08-290177EB9DA8}" srcOrd="1" destOrd="0" presId="urn:microsoft.com/office/officeart/2005/8/layout/process4"/>
    <dgm:cxn modelId="{1C002E41-6372-4EBB-BF32-302236662A4A}" type="presOf" srcId="{AF12A7C7-A99A-428E-A6F3-3E02E88671C3}" destId="{CB061BC3-61B7-41E0-B097-0F0BB4AD32F7}" srcOrd="0" destOrd="0" presId="urn:microsoft.com/office/officeart/2005/8/layout/process4"/>
    <dgm:cxn modelId="{8F0144BF-29FB-41A0-B30B-01E41F262BAE}" type="presOf" srcId="{39DCACE1-1F2E-4EB7-AF7C-455E94625F6C}" destId="{DDF83E32-703A-4CC7-8E43-EBEEB4F7712A}" srcOrd="0" destOrd="0" presId="urn:microsoft.com/office/officeart/2005/8/layout/process4"/>
    <dgm:cxn modelId="{2AB80E11-F85D-4A61-9C52-DF9768224611}" srcId="{39DCACE1-1F2E-4EB7-AF7C-455E94625F6C}" destId="{09C9E4CC-A3E5-4586-8A84-92F0AF7C1EEC}" srcOrd="0" destOrd="0" parTransId="{B7EFA0EB-436C-4F8C-A17A-73C2C2A63950}" sibTransId="{287A199C-571F-433B-80EE-FC2CBCDE16BB}"/>
    <dgm:cxn modelId="{A6588FD1-75EA-47A2-97E7-59975E495C48}" type="presOf" srcId="{13BC413C-9D6E-4A00-A48C-94327D17A29F}" destId="{20E77298-32B1-4E1B-AE9E-67017AACD280}" srcOrd="1" destOrd="0" presId="urn:microsoft.com/office/officeart/2005/8/layout/process4"/>
    <dgm:cxn modelId="{5AC834AD-749C-4B74-945E-EE61A280E890}" type="presOf" srcId="{0098AB16-083C-4E3E-8890-430ADE9CDF04}" destId="{860E4BE5-A77D-4D0E-9809-B051073756D7}" srcOrd="0" destOrd="0" presId="urn:microsoft.com/office/officeart/2005/8/layout/process4"/>
    <dgm:cxn modelId="{A4FB8AC3-18BD-4841-A1C9-0214FC565ECF}" type="presOf" srcId="{81246826-263B-4A1B-ABD5-0B103EDE14F6}" destId="{9F73C0B5-FAB1-4C34-9DD0-D5DED51CCEF5}" srcOrd="1" destOrd="0" presId="urn:microsoft.com/office/officeart/2005/8/layout/process4"/>
    <dgm:cxn modelId="{4080C852-871C-4970-984A-EEF7D210EC06}" type="presOf" srcId="{13BC413C-9D6E-4A00-A48C-94327D17A29F}" destId="{2A0C291C-FEB8-476B-ACB8-845F608ED57F}" srcOrd="0" destOrd="0" presId="urn:microsoft.com/office/officeart/2005/8/layout/process4"/>
    <dgm:cxn modelId="{CD3BE850-5AA6-4164-A81B-95FB1A63A022}" type="presParOf" srcId="{BDFE10EC-7512-4A6D-A008-77D0ED34AA24}" destId="{D89FB7A6-B19E-4E52-BE84-E15DF01E4A17}" srcOrd="0" destOrd="0" presId="urn:microsoft.com/office/officeart/2005/8/layout/process4"/>
    <dgm:cxn modelId="{254F23B1-E767-48F3-ADF2-502524B90B8C}" type="presParOf" srcId="{D89FB7A6-B19E-4E52-BE84-E15DF01E4A17}" destId="{DDF83E32-703A-4CC7-8E43-EBEEB4F7712A}" srcOrd="0" destOrd="0" presId="urn:microsoft.com/office/officeart/2005/8/layout/process4"/>
    <dgm:cxn modelId="{A928501D-B920-4E64-B0BD-C3EE52777D3B}" type="presParOf" srcId="{D89FB7A6-B19E-4E52-BE84-E15DF01E4A17}" destId="{59858D31-59D4-4DD2-AE08-290177EB9DA8}" srcOrd="1" destOrd="0" presId="urn:microsoft.com/office/officeart/2005/8/layout/process4"/>
    <dgm:cxn modelId="{B25C68BD-8330-444F-A8E2-96FD1B5C089E}" type="presParOf" srcId="{D89FB7A6-B19E-4E52-BE84-E15DF01E4A17}" destId="{25C5F882-F874-48CA-B352-CCFA229611D2}" srcOrd="2" destOrd="0" presId="urn:microsoft.com/office/officeart/2005/8/layout/process4"/>
    <dgm:cxn modelId="{FDDFE49C-AFF6-456B-B083-16EBC4E86615}" type="presParOf" srcId="{25C5F882-F874-48CA-B352-CCFA229611D2}" destId="{397881B8-8681-45A6-AEEE-3835CD696C81}" srcOrd="0" destOrd="0" presId="urn:microsoft.com/office/officeart/2005/8/layout/process4"/>
    <dgm:cxn modelId="{FD8FCFA8-EC3F-4E47-BC77-CE0A8112A4E7}" type="presParOf" srcId="{25C5F882-F874-48CA-B352-CCFA229611D2}" destId="{CB061BC3-61B7-41E0-B097-0F0BB4AD32F7}" srcOrd="1" destOrd="0" presId="urn:microsoft.com/office/officeart/2005/8/layout/process4"/>
    <dgm:cxn modelId="{6EAD7627-771C-4494-99CE-955D28E62CA0}" type="presParOf" srcId="{BDFE10EC-7512-4A6D-A008-77D0ED34AA24}" destId="{6618A6E0-2F8F-4BF1-83BD-DC7017FD5C39}" srcOrd="1" destOrd="0" presId="urn:microsoft.com/office/officeart/2005/8/layout/process4"/>
    <dgm:cxn modelId="{AF0D23B4-EA07-4C1A-8BF2-FEC52B41EAA1}" type="presParOf" srcId="{BDFE10EC-7512-4A6D-A008-77D0ED34AA24}" destId="{697FB540-6EF1-4FCE-A3DE-9B26F1C32B1C}" srcOrd="2" destOrd="0" presId="urn:microsoft.com/office/officeart/2005/8/layout/process4"/>
    <dgm:cxn modelId="{C376CEE5-EEDF-484A-AAB3-D333529B9328}" type="presParOf" srcId="{697FB540-6EF1-4FCE-A3DE-9B26F1C32B1C}" destId="{A870CA06-6D4A-4FCF-85EF-E3822BD76DDE}" srcOrd="0" destOrd="0" presId="urn:microsoft.com/office/officeart/2005/8/layout/process4"/>
    <dgm:cxn modelId="{8CE9E447-A24C-4926-A510-EAC8D848393D}" type="presParOf" srcId="{697FB540-6EF1-4FCE-A3DE-9B26F1C32B1C}" destId="{9F73C0B5-FAB1-4C34-9DD0-D5DED51CCEF5}" srcOrd="1" destOrd="0" presId="urn:microsoft.com/office/officeart/2005/8/layout/process4"/>
    <dgm:cxn modelId="{2091C8E7-5D5F-4381-871E-899601EB52BB}" type="presParOf" srcId="{697FB540-6EF1-4FCE-A3DE-9B26F1C32B1C}" destId="{F82A3A97-75FB-494A-9C23-BD5616597D89}" srcOrd="2" destOrd="0" presId="urn:microsoft.com/office/officeart/2005/8/layout/process4"/>
    <dgm:cxn modelId="{3B0F8BA1-E378-48A5-8E83-2A4619A0EDDB}" type="presParOf" srcId="{F82A3A97-75FB-494A-9C23-BD5616597D89}" destId="{70B8139E-151F-406D-91AA-110635E11F85}" srcOrd="0" destOrd="0" presId="urn:microsoft.com/office/officeart/2005/8/layout/process4"/>
    <dgm:cxn modelId="{C247400A-744D-4150-814B-ADC15A6A9E64}" type="presParOf" srcId="{BDFE10EC-7512-4A6D-A008-77D0ED34AA24}" destId="{A8D4A4F7-0F69-4030-9EB1-72F449208137}" srcOrd="3" destOrd="0" presId="urn:microsoft.com/office/officeart/2005/8/layout/process4"/>
    <dgm:cxn modelId="{5C2C5509-B24A-47C0-B61E-4FF661C778A9}" type="presParOf" srcId="{BDFE10EC-7512-4A6D-A008-77D0ED34AA24}" destId="{6AD2377C-99E1-44D3-A8B5-BA76041B600C}" srcOrd="4" destOrd="0" presId="urn:microsoft.com/office/officeart/2005/8/layout/process4"/>
    <dgm:cxn modelId="{9E335140-8C26-4622-AEF3-D59B2A5F106D}" type="presParOf" srcId="{6AD2377C-99E1-44D3-A8B5-BA76041B600C}" destId="{2A0C291C-FEB8-476B-ACB8-845F608ED57F}" srcOrd="0" destOrd="0" presId="urn:microsoft.com/office/officeart/2005/8/layout/process4"/>
    <dgm:cxn modelId="{2D245782-E068-43A4-9E40-400C15F41074}" type="presParOf" srcId="{6AD2377C-99E1-44D3-A8B5-BA76041B600C}" destId="{20E77298-32B1-4E1B-AE9E-67017AACD280}" srcOrd="1" destOrd="0" presId="urn:microsoft.com/office/officeart/2005/8/layout/process4"/>
    <dgm:cxn modelId="{B370E1A6-6292-41B7-A37B-372F4D569AB6}" type="presParOf" srcId="{6AD2377C-99E1-44D3-A8B5-BA76041B600C}" destId="{83E19096-4FFB-4A0D-A14C-B9767766D71F}" srcOrd="2" destOrd="0" presId="urn:microsoft.com/office/officeart/2005/8/layout/process4"/>
    <dgm:cxn modelId="{42A0E3F1-E675-48B9-B591-BE3A65F4BDB5}" type="presParOf" srcId="{83E19096-4FFB-4A0D-A14C-B9767766D71F}" destId="{860E4BE5-A77D-4D0E-9809-B051073756D7}" srcOrd="0" destOrd="0" presId="urn:microsoft.com/office/officeart/2005/8/layout/process4"/>
    <dgm:cxn modelId="{0714BED2-A899-4F8F-95CC-ED3DD82D7DFA}" type="presParOf" srcId="{83E19096-4FFB-4A0D-A14C-B9767766D71F}" destId="{62453F53-3DF2-440F-85E5-B640BE69B66F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AA5B1E-5FA0-462C-A2D7-CC891A41B5D8}">
      <dsp:nvSpPr>
        <dsp:cNvPr id="0" name=""/>
        <dsp:cNvSpPr/>
      </dsp:nvSpPr>
      <dsp:spPr>
        <a:xfrm>
          <a:off x="3217766" y="1048"/>
          <a:ext cx="1717867" cy="171786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Conditions </a:t>
          </a:r>
          <a:r>
            <a:rPr lang="en-US" sz="1700" kern="1200" dirty="0" err="1"/>
            <a:t>inc.</a:t>
          </a:r>
          <a:r>
            <a:rPr lang="en-US" sz="1700" kern="1200" dirty="0"/>
            <a:t> risk</a:t>
          </a:r>
        </a:p>
      </dsp:txBody>
      <dsp:txXfrm>
        <a:off x="3469342" y="252624"/>
        <a:ext cx="1214715" cy="1214715"/>
      </dsp:txXfrm>
    </dsp:sp>
    <dsp:sp modelId="{302B5936-57AC-4920-952C-DA9B2B3C1787}">
      <dsp:nvSpPr>
        <dsp:cNvPr id="0" name=""/>
        <dsp:cNvSpPr/>
      </dsp:nvSpPr>
      <dsp:spPr>
        <a:xfrm rot="2160000">
          <a:off x="4881356" y="1320627"/>
          <a:ext cx="456731" cy="5797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894440" y="1396314"/>
        <a:ext cx="319712" cy="347868"/>
      </dsp:txXfrm>
    </dsp:sp>
    <dsp:sp modelId="{D7390798-365A-4BD8-9B14-59CC69489D94}">
      <dsp:nvSpPr>
        <dsp:cNvPr id="0" name=""/>
        <dsp:cNvSpPr/>
      </dsp:nvSpPr>
      <dsp:spPr>
        <a:xfrm>
          <a:off x="5304727" y="1517314"/>
          <a:ext cx="1717867" cy="171786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Vascular injury</a:t>
          </a:r>
        </a:p>
      </dsp:txBody>
      <dsp:txXfrm>
        <a:off x="5556303" y="1768890"/>
        <a:ext cx="1214715" cy="1214715"/>
      </dsp:txXfrm>
    </dsp:sp>
    <dsp:sp modelId="{3B91EF55-F353-4E9E-BC18-33B780B36913}">
      <dsp:nvSpPr>
        <dsp:cNvPr id="0" name=""/>
        <dsp:cNvSpPr/>
      </dsp:nvSpPr>
      <dsp:spPr>
        <a:xfrm rot="6480000">
          <a:off x="5540715" y="3300749"/>
          <a:ext cx="456731" cy="5797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5630395" y="3351549"/>
        <a:ext cx="319712" cy="347868"/>
      </dsp:txXfrm>
    </dsp:sp>
    <dsp:sp modelId="{917EA7B5-2F8E-4F48-A701-5F177FD5F586}">
      <dsp:nvSpPr>
        <dsp:cNvPr id="0" name=""/>
        <dsp:cNvSpPr/>
      </dsp:nvSpPr>
      <dsp:spPr>
        <a:xfrm>
          <a:off x="4507578" y="3970683"/>
          <a:ext cx="1717867" cy="171786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Disease progression </a:t>
          </a:r>
          <a:r>
            <a:rPr lang="en-US" sz="1700" kern="1200" dirty="0" err="1"/>
            <a:t>inc.</a:t>
          </a:r>
          <a:r>
            <a:rPr lang="en-US" sz="1700" kern="1200" dirty="0"/>
            <a:t> blood flow</a:t>
          </a:r>
        </a:p>
      </dsp:txBody>
      <dsp:txXfrm>
        <a:off x="4759154" y="4222259"/>
        <a:ext cx="1214715" cy="1214715"/>
      </dsp:txXfrm>
    </dsp:sp>
    <dsp:sp modelId="{705D6E68-0381-4F74-A115-6AA537E41AF9}">
      <dsp:nvSpPr>
        <dsp:cNvPr id="0" name=""/>
        <dsp:cNvSpPr/>
      </dsp:nvSpPr>
      <dsp:spPr>
        <a:xfrm rot="10800000">
          <a:off x="3861260" y="4539727"/>
          <a:ext cx="456731" cy="5797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3998279" y="4655683"/>
        <a:ext cx="319712" cy="347868"/>
      </dsp:txXfrm>
    </dsp:sp>
    <dsp:sp modelId="{B97725CF-CC97-40FB-A659-D9B9981CEA55}">
      <dsp:nvSpPr>
        <dsp:cNvPr id="0" name=""/>
        <dsp:cNvSpPr/>
      </dsp:nvSpPr>
      <dsp:spPr>
        <a:xfrm>
          <a:off x="1927953" y="3970683"/>
          <a:ext cx="1717867" cy="171786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PA pressure &amp; PV resistance </a:t>
          </a:r>
          <a:r>
            <a:rPr lang="en-US" sz="1700" kern="1200" dirty="0" err="1"/>
            <a:t>inc</a:t>
          </a:r>
          <a:endParaRPr lang="en-US" sz="1700" kern="1200" dirty="0"/>
        </a:p>
      </dsp:txBody>
      <dsp:txXfrm>
        <a:off x="2179529" y="4222259"/>
        <a:ext cx="1214715" cy="1214715"/>
      </dsp:txXfrm>
    </dsp:sp>
    <dsp:sp modelId="{34985624-B058-4902-B0D9-DBBCBBAE7F32}">
      <dsp:nvSpPr>
        <dsp:cNvPr id="0" name=""/>
        <dsp:cNvSpPr/>
      </dsp:nvSpPr>
      <dsp:spPr>
        <a:xfrm rot="15120000">
          <a:off x="2163941" y="3325336"/>
          <a:ext cx="456731" cy="5797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2253621" y="3506448"/>
        <a:ext cx="319712" cy="347868"/>
      </dsp:txXfrm>
    </dsp:sp>
    <dsp:sp modelId="{7E4289DD-E629-4166-B87F-19A4763CDC6B}">
      <dsp:nvSpPr>
        <dsp:cNvPr id="0" name=""/>
        <dsp:cNvSpPr/>
      </dsp:nvSpPr>
      <dsp:spPr>
        <a:xfrm>
          <a:off x="1130805" y="1517314"/>
          <a:ext cx="1717867" cy="1717867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RV hypertrophy &amp; failure</a:t>
          </a:r>
        </a:p>
      </dsp:txBody>
      <dsp:txXfrm>
        <a:off x="1382381" y="1768890"/>
        <a:ext cx="1214715" cy="1214715"/>
      </dsp:txXfrm>
    </dsp:sp>
    <dsp:sp modelId="{D9806D19-D2AE-46B7-843B-A706A8E054F3}">
      <dsp:nvSpPr>
        <dsp:cNvPr id="0" name=""/>
        <dsp:cNvSpPr/>
      </dsp:nvSpPr>
      <dsp:spPr>
        <a:xfrm rot="19440000">
          <a:off x="2794396" y="1335823"/>
          <a:ext cx="456731" cy="5797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807480" y="1492048"/>
        <a:ext cx="319712" cy="3478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858D31-59D4-4DD2-AE08-290177EB9DA8}">
      <dsp:nvSpPr>
        <dsp:cNvPr id="0" name=""/>
        <dsp:cNvSpPr/>
      </dsp:nvSpPr>
      <dsp:spPr>
        <a:xfrm>
          <a:off x="0" y="4187263"/>
          <a:ext cx="8077200" cy="13743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VQ imbalance</a:t>
          </a:r>
        </a:p>
      </dsp:txBody>
      <dsp:txXfrm>
        <a:off x="0" y="4187263"/>
        <a:ext cx="8077200" cy="742150"/>
      </dsp:txXfrm>
    </dsp:sp>
    <dsp:sp modelId="{397881B8-8681-45A6-AEEE-3835CD696C81}">
      <dsp:nvSpPr>
        <dsp:cNvPr id="0" name=""/>
        <dsp:cNvSpPr/>
      </dsp:nvSpPr>
      <dsp:spPr>
        <a:xfrm>
          <a:off x="0" y="4901927"/>
          <a:ext cx="4038600" cy="63220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49530" rIns="277368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RV failure</a:t>
          </a:r>
        </a:p>
      </dsp:txBody>
      <dsp:txXfrm>
        <a:off x="0" y="4901927"/>
        <a:ext cx="4038600" cy="632202"/>
      </dsp:txXfrm>
    </dsp:sp>
    <dsp:sp modelId="{CB061BC3-61B7-41E0-B097-0F0BB4AD32F7}">
      <dsp:nvSpPr>
        <dsp:cNvPr id="0" name=""/>
        <dsp:cNvSpPr/>
      </dsp:nvSpPr>
      <dsp:spPr>
        <a:xfrm>
          <a:off x="4038600" y="4901927"/>
          <a:ext cx="4038600" cy="63220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49530" rIns="277368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Shock</a:t>
          </a:r>
        </a:p>
      </dsp:txBody>
      <dsp:txXfrm>
        <a:off x="4038600" y="4901927"/>
        <a:ext cx="4038600" cy="632202"/>
      </dsp:txXfrm>
    </dsp:sp>
    <dsp:sp modelId="{9F73C0B5-FAB1-4C34-9DD0-D5DED51CCEF5}">
      <dsp:nvSpPr>
        <dsp:cNvPr id="0" name=""/>
        <dsp:cNvSpPr/>
      </dsp:nvSpPr>
      <dsp:spPr>
        <a:xfrm rot="10800000">
          <a:off x="0" y="2094123"/>
          <a:ext cx="8077200" cy="211375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Increased pulmonary vascular resistance</a:t>
          </a:r>
        </a:p>
      </dsp:txBody>
      <dsp:txXfrm rot="-10800000">
        <a:off x="0" y="2094123"/>
        <a:ext cx="8077200" cy="741928"/>
      </dsp:txXfrm>
    </dsp:sp>
    <dsp:sp modelId="{70B8139E-151F-406D-91AA-110635E11F85}">
      <dsp:nvSpPr>
        <dsp:cNvPr id="0" name=""/>
        <dsp:cNvSpPr/>
      </dsp:nvSpPr>
      <dsp:spPr>
        <a:xfrm>
          <a:off x="0" y="2836051"/>
          <a:ext cx="8077200" cy="6320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49530" rIns="277368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Dec. blood flow</a:t>
          </a:r>
        </a:p>
      </dsp:txBody>
      <dsp:txXfrm>
        <a:off x="0" y="2836051"/>
        <a:ext cx="8077200" cy="632012"/>
      </dsp:txXfrm>
    </dsp:sp>
    <dsp:sp modelId="{20E77298-32B1-4E1B-AE9E-67017AACD280}">
      <dsp:nvSpPr>
        <dsp:cNvPr id="0" name=""/>
        <dsp:cNvSpPr/>
      </dsp:nvSpPr>
      <dsp:spPr>
        <a:xfrm rot="10800000">
          <a:off x="0" y="983"/>
          <a:ext cx="8077200" cy="211375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Obstruction of PA</a:t>
          </a:r>
        </a:p>
      </dsp:txBody>
      <dsp:txXfrm rot="-10800000">
        <a:off x="0" y="983"/>
        <a:ext cx="8077200" cy="741928"/>
      </dsp:txXfrm>
    </dsp:sp>
    <dsp:sp modelId="{860E4BE5-A77D-4D0E-9809-B051073756D7}">
      <dsp:nvSpPr>
        <dsp:cNvPr id="0" name=""/>
        <dsp:cNvSpPr/>
      </dsp:nvSpPr>
      <dsp:spPr>
        <a:xfrm>
          <a:off x="0" y="742911"/>
          <a:ext cx="4038600" cy="6320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49530" rIns="277368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Substances </a:t>
          </a:r>
        </a:p>
      </dsp:txBody>
      <dsp:txXfrm>
        <a:off x="0" y="742911"/>
        <a:ext cx="4038600" cy="632012"/>
      </dsp:txXfrm>
    </dsp:sp>
    <dsp:sp modelId="{62453F53-3DF2-440F-85E5-B640BE69B66F}">
      <dsp:nvSpPr>
        <dsp:cNvPr id="0" name=""/>
        <dsp:cNvSpPr/>
      </dsp:nvSpPr>
      <dsp:spPr>
        <a:xfrm>
          <a:off x="4038600" y="742911"/>
          <a:ext cx="4038600" cy="6320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49530" rIns="277368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Vasoconstriction </a:t>
          </a:r>
        </a:p>
      </dsp:txBody>
      <dsp:txXfrm>
        <a:off x="4038600" y="742911"/>
        <a:ext cx="4038600" cy="632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1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5.03937" units="1/cm"/>
          <inkml:channelProperty channel="Y" name="resolution" value="85.2071" units="1/cm"/>
          <inkml:channelProperty channel="T" name="resolution" value="1" units="1/dev"/>
        </inkml:channelProperties>
      </inkml:inkSource>
      <inkml:timestamp xml:id="ts0" timeString="2017-04-07T15:43:37.6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8086">
    <iact:property name="dataType"/>
    <iact:actionData xml:id="d0">
      <inkml:trace xmlns:inkml="http://www.w3.org/2003/InkML" xml:id="stk0" contextRef="#ctx0" brushRef="#br0">15236 341 0,'-19'-57'15,"-19"38"-14,1-19 14,-1 19 0,-38-19-14,19 20 0,0-20 13,-18-19-13,-1 38 14,0-19-14,20 0 18,-1 1-17,-19-1-1,0 0 13,-18 19-13,-20 0 14,-18-19-14,-20 19 14,-18-19-14,18 19 13,-56 1-13,19-20 14,0 38-14,-1 0 17,1 0-11,19 19-6,-57 0 14,0 18-14,37-18 0,-18 19 12,57-19 3,-76 0-15,-19 19 14,56-19-14,1 19 0,19 18 12,-20 1-12,58 0 18,-1 19-18,39-39 14,37-18-14,-38 57 13,1-19-13,18-1 14,19-18-14,-18 38 14,18-19-14,-19 18 13,19-18-13,-18 19 15,18-19-11,-19 37-4,38-18 14,-37-19-14,37-1 14,0 20-14,19 0 13,0 18-13,-19 1 14,38-19-14,-19-20 13,19 39-13,0-19 17,0 18-15,38 1-2,-19-20 14,0 20-14,0 0 14,19-39-14,18 39 13,-18-38-13,19 18 14,19-18-14,18 38 13,20-20-13,18 20 18,-37-57-17,57 18-1,18-37 14,19 19-14,-37-19 13,94 19-13,-19-38 14,38-19-14,-38 0 14,38-57-14,19 58 13,-19-39-13,0-19 18,94-18-17,-18-1-1,0-19 14,18-18 1,-94 19-1,19-20-14,-19 39 0,19-1 13,227-75 2,-303 75 0,19 38-16,-56 1 3,-1-1 0,-19 0 12,152-38 1,-208 20-15,0-1 14,-39 19-14,20-18 13,38-77 2,-95 77-15,-1-1 14,1-19-12,19-18 0,-19-19 13,0-152-1,-19 132 1,0 77-15,-19-20 0,0 1 0,0 18 12,-19 19-12,20-19 13,-1 20-13,0 37 16,19 0-10,-19 0-6,0 19 14,0-19-14,0 0 13,0 19-13,0-19 14,-19 19-14,-37 0 14,-1 0-14,-38 0 13,-56 38-13,19-19 0,-39 0 19,-18-19-19,57 38 14,-1-19-14,58 0 14,18-19-14,19 18 13,38-18 2</inkml:trace>
    </iact:actionData>
  </iact:action>
  <iact:action type="add" startTime="39154">
    <iact:property name="dataType"/>
    <iact:actionData xml:id="d1">
      <inkml:trace xmlns:inkml="http://www.w3.org/2003/InkML" xml:id="stk1" contextRef="#ctx0" brushRef="#br0">12776 7492 0,'0'0'0,"-38"0"4,19-19-3,-19 19 13,0-19 2,0 19-15,1 0 14,18 0-14,0 0 13,-38 0-13,19-38 14,0 19-14,-19 19 16,1-19-13,-39 0-3,0 0 14,20 19-14,-20-19 13,-19 19-13,1 0 14,37 0-14,-75 0 14,-1 0-14,1 0 13,-1 0-13,-56 0 16,19 0-13,0 0-3,37 38 14,-18-19-14,56 0 13,20 38-13,-1-38 14,38 18-14,-18 39 13,18-38-13,38 19 14,0 18-14,0-18 16,-19 38-13,19-20-3,0 20 14,-37 56-14,-1 20 14,38-1-14,0-19 13,19 1-13,0-1 14,0-19 0,19-56-14,0 56 16,38-37-16,18 0 2,39 37 13,75 57-1,-18-113 1,-1-1-15,0 20 0,57 0 0,19 18 12,38-18 2,-19-1-14,0-37 15,19-38-15,-19 19 3,-38-38 12,0-19-1,-18-38-14,-20 0 0,-19-18 0,-37-1 12,-1-37 3,171-114-1,-95 75 2,-113 77-16,18-39 19,-75 38-19,-19 20 13,19-77 2,19-18 0,-76-19-1,-38-1 3,-19 77-18,-113-114 20,132 113-19,-18 19 13,-171-132 2,-76 19 0,57 57-1,76 56 2,-114-75 4,76 94-5,94 0 0,20 38-1,56 0 1,38 19 1</inkml:trace>
    </iact:actionData>
  </iact:action>
  <iact:action type="add" startTime="52448">
    <iact:property name="dataType"/>
    <iact:actionData xml:id="d2">
      <inkml:trace xmlns:inkml="http://www.w3.org/2003/InkML" xml:id="stk2" contextRef="#ctx0" brushRef="#br0">13211 15153 0,'0'0'1,"-19"-19"4,0 0 3,-19 0-1,0 0 1,1 1 0,-20-1-4,0 0-3,-19 0 14,1 0-14,-1 0 14,0 0-14,-18-38 13,-1 38-13,19 0 14,-18 1-14,-1-1 13,19-19-13,-18 19 16,-1 0-13,19 19-3,-18 0 14,37 0-14,-19 0 14,-18 0-14,18 0 13,-19 0-13,-18 38 14,-58-19-14,96 0 13,-20 0-13,-38 18 15,58-18-11,-20 0-4,38 0 14,1 0-14,-20 0 14,57 0-14,0 0 13,0 19-13,0-19 14,0 18-14,0 20 13,0 0-13,-19 19 18,20-1-16,-20 20-2,-19-1 13,19 39-13,19-39 14,-38 1-14,1 19 14,-1 56-14,38-19 13,0 19-13,-19-56 14,38 37-14,19-18 17,19-39-15,19 1-2,-1-1 13,20-18-13,-19-19 14,19 0-14,18 56 14,20-37-14,-20 18 13,1-18-13,0 0 14,18-1 2,266 77 3,-57-133-4,94-57 0,95-132-1,-38-20 1,-227 134 0,-38-20-15,-56-19 1,-20 39 1,1 18 13,37-76-1,-56-18 1,-1-1-1,-37 1 1,-57 75-15,0-37 15,0 18-14,0-56 1,-19 56 13,0-94-1,-19 18 1,-19-18-1,-19-19 1,-75 0 1,-171-95 3,95 133-4,18 37 0,-18 38-1,-19 1 1,19 56 0,-76 19 6,189 0-7,76 0-14,0 0 14,19 19 1</inkml:trace>
    </iact:actionData>
  </iact:action>
  <iact:action type="add" startTime="55372">
    <iact:property name="dataType"/>
    <iact:actionData xml:id="d3">
      <inkml:trace xmlns:inkml="http://www.w3.org/2003/InkML" xml:id="stk3" contextRef="#ctx0" brushRef="#br0">14536 18161 0,'19'0'17,"0"0"3,0 0-4,37-19-1,1 19-14,0 0 14,0 0-14,37-19 0,-18 19 13,132-19 3,-37 0 3,-39 0-19,-56-18 14,19 37-14,-20-19 0,20 0 12,-38 19 3,-1-19-15,20 19 14,-57-19-14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1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5.03937" units="1/cm"/>
          <inkml:channelProperty channel="Y" name="resolution" value="85.2071" units="1/cm"/>
          <inkml:channelProperty channel="T" name="resolution" value="1" units="1/dev"/>
        </inkml:channelProperties>
      </inkml:inkSource>
      <inkml:timestamp xml:id="ts0" timeString="2017-04-07T16:17:57.3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6558">
    <iact:property name="dataType"/>
    <iact:actionData xml:id="d0">
      <inkml:trace xmlns:inkml="http://www.w3.org/2003/InkML" xml:id="stk0" contextRef="#ctx0" brushRef="#br0">20290 10386 0,'19'0'1,"37"0"13,39 0 5,-19 0-16,18 0-2,-18 0 14,19 0-14,-20 0 14,77 0-14,-1 0 13,1 0-13,-1 0 14,1 0-14,-1 0 13,19 0-13,-18 0 16,-1 38-13,57 19-3,-37 18 14,-1 20-14,19-20 13,19 39-13,39-19 14,-77-1-14,0 20 14,1-1-14,-39-18 13,-18 56-13,-20-56 17,20 37-15,-20-18-2,-18-20 14,38 39-14,-39-1 14,1 0-14,-38-37 13,-19-19 2,19 207-1,-38 1 3,0-132-17,0 150 18,0-150-18,0 18 14,-57 133 0,-19 56 1,-18 0 0,56-113 0,-57-19 5,57-113-5,-18 18-1,-39 1 1,0-20 0,1 20 0,18 56 5,38-114-5,0-37-1,0 0 1,19-19 0,0 19 0,-18 19 5,-1 18-5,0 1 0,0 19-1,-57 37 1,-56 57 1,-57 114 3,151-246-19,38-20 14,-38 39 1,19-19-1,20-19 1,-20 0 1,19-20 3</inkml:trace>
    </iact:actionData>
  </iact:action>
  <iact:action type="add" startTime="18471">
    <iact:property name="dataType"/>
    <iact:actionData xml:id="d1">
      <inkml:trace xmlns:inkml="http://www.w3.org/2003/InkML" xml:id="stk1" contextRef="#ctx0" brushRef="#br0">2555 3765 0,'-19'0'47,"-38"57"-32,-18 18-14,18-18 14,-19 19-14,19-20 14,20 20-14,-39-19 13,0 37-13,0 1 19,1 18-13,-1-18-6,19 0 14,-18-1-14,18 39 0,0-1 12,0 19 3,0 20-15,20-1 13,-1 19-13,19 38 14,-19 19-14,19-19 0,-19 0 19,38 0-19,0 0 14,19 38-14,0 0 14,19-19-14,-19-19 0,38 0 12,37 19 3,-37 19-15,38-20 13,-39-18-13,77 57 0,-20-38 19,-18-19-19,19-57 14,-1 1-14,1-1 14,-20-57-14,20-18 0,-19 56 12,18-56-12,-18 0 14,-19 18 0,18-18-14,-18-39 15,-19 20-11,-38-57-4,0 0 14,-1 0-14</inkml:trace>
    </iact:actionData>
  </iact:action>
  <iact:action type="add" startTime="20015">
    <iact:property name="dataType"/>
    <iact:actionData xml:id="d2">
      <inkml:trace xmlns:inkml="http://www.w3.org/2003/InkML" xml:id="stk2" contextRef="#ctx0" brushRef="#br0">2650 12637 0,'-19'0'31,"-19"0"-16,0 19 1,0 19-15,-18-19 14,18 19-14,-19 18 15,19 1-11,0 0-4,-19-19 13,-18 37-13,18-18 14,0 0-14,0 37 14,1 1-14,-1 75 13,19-37-13,0-20 14,19 20-14,0 18 15,-19-56-11,38-20-4,0 39 14,0 37-14,0 19 13,19-18-13,0-1 14,19 57-14,19-57 14,19 20-14,-1-1 13,20 0-13,18 1 17,323 415 16,-133-378-18,18 19 0,-150-132-15,-20-20 13,-18-56-13,18 19 0,-56-19 15,113 0 7,-170-19-7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1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5.03937" units="1/cm"/>
          <inkml:channelProperty channel="Y" name="resolution" value="85.2071" units="1/cm"/>
          <inkml:channelProperty channel="T" name="resolution" value="1" units="1/dev"/>
        </inkml:channelProperties>
      </inkml:inkSource>
      <inkml:timestamp xml:id="ts0" timeString="2017-04-07T16:18:43.2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8471">
    <iact:property name="dataType"/>
    <iact:actionData xml:id="d0">
      <inkml:trace xmlns:inkml="http://www.w3.org/2003/InkML" xml:id="stk0" contextRef="#ctx0" brushRef="#br0">3918 11634 0,'19'0'52,"0"0"-36,19 19-15,18 19 14,1-19-14,38 0 13,-38 0-13,37 0 14,-18 0-14,37-19 14,-18 19-14,57 19 15,-20-38-11,-18 19-4,18-1 13,-18-18-13,-39 0 14,39 0-14,18 0 14,-56 0-14,19 19 13,18-19-13,-37 0 14,19 0-14,-20 0 15,20 0-11,-19 0-4,-20 0 14,20 0-14,-19 0 13,0 0-13,0 0 14,18 0-14,-18 0 14,0 0-14,0 0 13,-1 0-13,20 0 15,-19 0-11,0 0-4,-20 0 14,1 0-14,-19 0 13,0 0-13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1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5.03937" units="1/cm"/>
          <inkml:channelProperty channel="Y" name="resolution" value="85.2071" units="1/cm"/>
          <inkml:channelProperty channel="T" name="resolution" value="1" units="1/dev"/>
        </inkml:channelProperties>
      </inkml:inkSource>
      <inkml:timestamp xml:id="ts0" timeString="2017-04-07T16:19:07.8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167">
    <iact:property name="dataType"/>
    <iact:actionData xml:id="d0">
      <inkml:trace xmlns:inkml="http://www.w3.org/2003/InkML" xml:id="stk0" contextRef="#ctx0" brushRef="#br0">7798 6338 0,'0'0'1,"-95"-19"13,-75 19 2,-133 0-1,-19 56 1,20 1 2,-39 19 1,-19-57-3,57 0 0,57 37-1,95-18 1,18 0 2,20 38-6,-1-19 8,20 56-4,-1-18-1,38 56 1,19 19 1,-18 190 7,56-190-7,56-76-5,134 190 8,-20-113-4,171 37-2,416 19 11,-152-171-9,-75-56-1,-19-56 1,-132-39 0,-209 38-15,-37-18 14,-39-1-14,20-19 15,-38 1-1,37-133-14,-75 94 0,-19 20 13,0-20 1,0 20-14,38-76 14,-57 75-14,19 39 15,0-96 4,-1-75-4,-18 190 0,0-39-15,-18 38 13,-20 0-13,19-18 0,-19 37 13,-95-57 3,-56 1 3,19 37-4,-1 38 0,77 19-15,18 0 13,0 0-13,20 19 0,-1-19 13,19 38 2,-19-38 5</inkml:trace>
    </iact:actionData>
  </iact:action>
  <iact:action type="add" startTime="7119">
    <iact:property name="dataType"/>
    <iact:actionData xml:id="d1">
      <inkml:trace xmlns:inkml="http://www.w3.org/2003/InkML" xml:id="stk1" contextRef="#ctx0" brushRef="#br0">11299 8097 0,'57'0'94,"19"0"-93,37 0 15,1 0-13,-19 0 8,18 0-4,39 0-1,-20-38-5,-56 38 13,-19 0-13,37 0 14,-37 0-14,0 0 13,0 0-13,18 0 14,-18 0-14,19 0 14,-1 19-14,1-19 15,19 0-10,-19 0-5,18 0 14,-18 0-14,19 0 14,-20 0-14,20 0 13,-38 0-13,18 0 14,-18 0-14,38 0 14,-38 0-14,-1 0 14,20 0-8,-19 0 1,0 0-1,37 0 1,-18 0 0,19-19 0,-20 19-2,20 0 2,-19 0 0,-20 0 0,20 19 0,-19-19 0,0 19 1,-19-19-5,18 0 5,20 0-1,-57 0 0,19 0 1,-19 0-2,0 0 1,0 0 0,0 0-2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1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5.03937" units="1/cm"/>
          <inkml:channelProperty channel="Y" name="resolution" value="85.2071" units="1/cm"/>
          <inkml:channelProperty channel="T" name="resolution" value="1" units="1/dev"/>
        </inkml:channelProperties>
      </inkml:inkSource>
      <inkml:timestamp xml:id="ts0" timeString="2017-04-07T16:19:18.2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666">
    <iact:property name="dataType"/>
    <iact:actionData xml:id="d0">
      <inkml:trace xmlns:inkml="http://www.w3.org/2003/InkML" xml:id="stk0" contextRef="#ctx0" brushRef="#br0">3180 5184 0,'0'-19'15,"19"19"1,0 0-9,18 0-6,1-19 14,19 19-14,0 0 13,19-19-13,-20 19 14,1-19-14,38 19 13,-20 0-13,77-19 0,-1-19 13,39 38-13,37 0 20,57-19-20,18-56 13,39 56-13,38-19 14,-77 19-14,-74 19 14,-77-38-14,19 38 13,-18 0-13,-39 0 0,-37 0 13,19-19-13,-39 19 20,39 0-20,-19 0 13,18 0-13,-18 0 14,19 0-14,18 0 14,1 0-14,-38 0 13,75 0-13,-75 0 14,18 0-14,1 19 0,-38 0 19,0-19-19,-38 19 14,-1-19-14</inkml:trace>
    </iact:actionData>
  </iact:action>
  <iact:action type="add" startTime="36084">
    <iact:property name="dataType"/>
    <iact:actionData xml:id="d1">
      <inkml:trace xmlns:inkml="http://www.w3.org/2003/InkML" xml:id="stk1" contextRef="#ctx0" brushRef="#br0">3274 8381 0,'57'0'147,"95"38"-146,37-38 13,-38 0-13,76 18 14,0-18-14,-56 0 16,-20 0-13,1 0-3,-20-37 14,-56 37-14,19 0 13,18 0-13,-37 19 14,37-19-14,58 0 13,-20 18-13,1 1 14,18-19-14,-19 38 17,-37-38-12,-57 0-5,18 0 14,-56 0-14,19 0 14,-19 0 0,0 19-14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1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5.03937" units="1/cm"/>
          <inkml:channelProperty channel="Y" name="resolution" value="85.2071" units="1/cm"/>
          <inkml:channelProperty channel="T" name="resolution" value="1" units="1/dev"/>
        </inkml:channelProperties>
      </inkml:inkSource>
      <inkml:timestamp xml:id="ts0" timeString="2017-04-07T16:20:54.7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332">
    <iact:property name="dataType"/>
    <iact:actionData xml:id="d0">
      <inkml:trace xmlns:inkml="http://www.w3.org/2003/InkML" xml:id="stk0" contextRef="#ctx0" brushRef="#br0">23053 13261 0,'-19'-94'15,"-38"-1"-14,19 1 0,-37-1 13,-77-94 1,39 38 1,18 56-15,-151-113 15,114 132-12,-20-18 12,-18 18-15,0-19 14,-1 20-14,-37 18 0,57 38 12,-39-19 3,20 19-15,-19-19 14,-1 19-14,-18-18 0,19 56 15,-171 37 3,209-18-18,-19 57 14,-1-20-14,77 1 0,-1 0 13,-19-1 1,58 1-14,-39-19 10,-19 19-7,20 37 7,-190 190 15,208-209-25,0 77 14,-18-1-14,18 0 0,-18 19 12,18-18 3,19 37-15,38-57 14,-19 0-14,38 57 0,19-18 15,38 169 3,-38-170-18,0-38 11,38 20-11,-1-1 13,77 114 2,37-19-1,19 75 3,266 57 5,-285-283-22,0-38 0,39 18 13,-20 1 2,284-38-1,-57-39 1,-170-55-15,-18-20 15,18-38-14,-19-18 1,19 18 12,227-151 1,38-189 0,-114-57-1,-150 57 1,-115-38 2,-75 227-17,-19-208 18,-38 227-18,-19 0 13,-95-321 2,-56 75-1,-1 132 1,-18 39 2,76 169-18,-96-75 20,115 94-19,-20 58 13,-75-96 2,0 20 0,-1 75-1,77 38 2,-152 19 4,95 38-6,18 0 1,76-19-1,58-19 54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1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5.03937" units="1/cm"/>
          <inkml:channelProperty channel="Y" name="resolution" value="85.2071" units="1/cm"/>
          <inkml:channelProperty channel="T" name="resolution" value="1" units="1/dev"/>
        </inkml:channelProperties>
      </inkml:inkSource>
      <inkml:timestamp xml:id="ts0" timeString="2017-04-07T16:22:10.2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912">
    <iact:property name="dataType"/>
    <iact:actionData xml:id="d0">
      <inkml:trace xmlns:inkml="http://www.w3.org/2003/InkML" xml:id="stk0" contextRef="#ctx0" brushRef="#br0">8347 4616 0,'151'0'84,"1363"303"-35,-965-57-33,587 491 15,-360 39 17,-417-435-42,-75 18 9,227 152 16,-227-152-15,-94-18 0,18-20 6,-170-150-6,-19-20-1,18 76 1,-37-76-1,0 1 1,0-58 6,-18-37-6,-1-19-1,0 56 17,0-18-31,-19-19 13,19-38 6,19 0-2,0 0 13,0 0 25,0-1 8,-19 96-29,19-95-2</inkml:trace>
    </iact:actionData>
  </iact:action>
  <iact:action type="add" startTime="14420">
    <iact:property name="dataType"/>
    <iact:actionData xml:id="d1">
      <inkml:trace xmlns:inkml="http://www.w3.org/2003/InkML" xml:id="stk1" contextRef="#ctx0" brushRef="#br0">11810 12694 0,'19'0'115,"0"0"-114,19 0 14,0 0-14,0 0 13,-19 0-13,0 0 17,-76 0 82,0 0-97,-19 0-2,1 19 14,-20-19-14,19 0 14,-18 19-14,37-19 13,19 0-13,0 0 14,95 0 101,0-19-115,37 0 17,-18 0-16,19 19-1,-1-38 14,-18 38-14,19 0 14,-20 0-14,-18 0 13,19-19-13,-19 19 14,-38 0-14</inkml:trace>
    </iact:actionData>
  </iact:action>
  <iact:action type="add" startTime="16195">
    <iact:property name="dataType"/>
    <iact:actionData xml:id="d2">
      <inkml:trace xmlns:inkml="http://www.w3.org/2003/InkML" xml:id="stk2" contextRef="#ctx0" brushRef="#br0">11432 16383 0,'0'0'1,"0"-19"14,0 0-11,19 19 16,-19-19-16,0 0 4,0 0 0,0 0-7,0-19 14,0 1 3,0 18-10,0 0-7,0-19 0,0 19 12,-19-19-12,0 0 14,0 19 1,0 1-15,19-1 0,-19 0 12,19 0 3,0 57 53,19 18-54,0 20-14,-19-19 14,19 18-14,19 20 20,-19 0-20,0-20 0,0 20 13,-19-38-13,19 37 13,-1-18-13,1 0 14,19-20 1,-19 1-15,0-19 0,0 0 12,0-19-12,-19 0 20,0-38 42,-19-38-62,-19-57 14,19-56-14,-19 19 19,19 18-19,1 20 14,18 18-14,0 39 0,-19-1 13,19 0-13,0 38 14,0 0-14,0 0 13,0 57 55,0 38-68,0 18 13,0 1-13,19 18 14,-1-18 0,20-19-14,-19 18 14,0-37-8,0 19-7,0-38 1,0-20 29,-19 1-29</inkml:trace>
    </iact:actionData>
  </iact:action>
  <iact:action type="add" startTime="27232">
    <iact:property name="dataType"/>
    <iact:actionData xml:id="d3">
      <inkml:trace xmlns:inkml="http://www.w3.org/2003/InkML" xml:id="stk3" contextRef="#ctx0" brushRef="#br0">13192 11862 0,'57'56'115,"-19"-18"-99,0 0-15,37-19 13,-37 38-13,-19-57 0,19 37 13,-38-18 2,19 0-10,0 0-5,0 0 14,0 0-14,0-19 13,-1 19-13,1 19 14,0 0-14,0 18 14,0 1-14,0-38 13,-19 19-13,0-19 20,0 19-20,19-19 14,-19-1 1,19 1 684,0 19-684,0 0-15,0 19 13,0 18-13,0-37 14,0 0-14,-1 19 15,1-19-11,19 18-4,-19-18 14,0 0-14,0 38 13,-19-38-13,19-1 14,0 1-14,0 0 14,-19 0-14,19 0 13,-19 19-13,19-1 15,0 20-12,0-19-3,-1-19 14,-18 18-14,19 1 14,0 19-14,0-19 14,19-1-14,-19-18 13,-19 38-13,19-19 14,-19-1-14,19 1 16,-19 38-13,0-39-3,0 1 14,0 19-14,0-19 13,0-1-13,0 1 14,-19 19-14,-19-20 14,19 1-14,0 0 13,0 19-13,-19-20 16,1 1-13,-39 19-3,19-38 14,-19-1-14,39 39 13,-20-38-13,-19 19 14,19 18-14,0-37 14,-18 0 0,18 38-14,-19-38 15,20-19-14,-1-1 1,-19 39 13,-38-19 0,58-19-15,-20 0 13,19 0-13,0 0 14,-75 19 1,75-38-15,0 18 14,-18 1-13,-1-19 1,-19 38 13,-56 0-1,75-19 1,-18 0-15,37 0 0,-38 38 13,-56-20 1,56-18-14,19 0 15,-18-19-14,37 19 1,-38 19 13,-18-38-1,-1 0 1,-18 0 0,37-38-1,-37 0 2,113 38 4,19-19-20</inkml:trace>
    </iact:actionData>
  </iact:action>
  <iact:action type="add" startTime="31000">
    <iact:property name="dataType"/>
    <iact:actionData xml:id="d4">
      <inkml:trace xmlns:inkml="http://www.w3.org/2003/InkML" xml:id="stk4" contextRef="#ctx0" brushRef="#br0">13230 11786 0,'0'38'68,"-19"37"-53,-19-18 1,19 0-15,-38 19 14,39-20-14,-20-18 0,19 38 18,0-76-18,0 19 14,19 0-14,0-38 82,38-19-67,-19-19-15,37 0 14,1-18-14,0 37 14,19-19-14,-19 0 0,-20 20 12,-18 18-12,0 19 14,-19-19 1,19 19 106,0 38-107,0 37-14,-19-18 14,0 0-14,0-1 13,0 20-13,0-38 0,0 19 13,-19-1-13,0-18 20,0 0-20,0-19 14,0 0-14,19 0 14,-56-38 69,37-19-83,0 0 13,0-37-13,0 18 14,19 0-14,0 0 14,0 20-14,19-1 13,0-38-13,19 38 0,-1 0 19,1 19-19,-19 1 14,0-20-14,0 19 14,0 19-14,0-19 13,-19 0-13,19 19 14,-19-19-14,19 19 66,0 57-51,0-19-15,0 18 14,-1 1-14,-18 19 13,0-19-13,0-1 15,0 1-10,-18 19-5,-20-20 13,19-18-13,-19-19 14,0 0-14,-38 0 13,57-19 2,1 0-15,-1 0 14,-19 0 2,-19-19-12,19-19-4,-19-18 13,19-20-13,1 19 14,18 0-14,-19-18 14,19 18-14,0 19 13,19 19-13,0-19 14,0 19-6,0 1 4,19-1-9,0 19-3,0-19 14,0 19 16,37 0-15,-18 19-15,0 0 13,-19-1-13,-19 1 16,19 0-16,0-19 14,0 19-14,0 19 13,0-19-13,-19 19 14,0-19-14,0 0 14,0 18-14,0-18 13,0 0-13,0 0 14,0 0-9,0 0-5,0 0 14,-19-19 32,0 0-15</inkml:trace>
    </iact:actionData>
  </iact:action>
  <iact:action type="add" startTime="38553">
    <iact:property name="dataType"/>
    <iact:actionData xml:id="d5">
      <inkml:trace xmlns:inkml="http://www.w3.org/2003/InkML" xml:id="stk5" contextRef="#ctx0" brushRef="#br0">15974 13242 0,'0'0'1,"-113"171"0,18-39 12,-56 1-12,56-20 0,0-37 13,-18-1 1,18 1-14,1-19 14,-77 37-14,20-37 0,-19-38 16,-95-19 1,170-19-2,0-56-15,-18-39 0,-39-94 0,20 0 14,-1-57-6</inkml:trace>
    </iact:actionData>
  </iact:action>
  <iact:action type="add" startTime="43042">
    <iact:property name="dataType"/>
    <iact:actionData xml:id="d6">
      <inkml:trace xmlns:inkml="http://www.w3.org/2003/InkML" xml:id="stk6" contextRef="#ctx0" brushRef="#br0">11754 11464 0,'0'19'99,"19"38"-98,18 0 0,-18 37 14,19 1-14,-19 18 13,38-18-13,-19 0 14,37-1-14,-18 1 13,19-1-13,-38 1 14,19-1-14,-38 1 19,18 0-19,-18-39 0,38 39 14,-38 0-14,0-39 13,0 1-13,0 38 14,0-39-14,19 39 14,-19-19-14,-1 18 13,1 1-13,0-19 19,0 18-20,-19-18 1,0-1 14,0 1-14,0-19 14,0 0-14,0 37 13,0-18-13,0 18 14,0 1-14,-19-19 14,19-20-14,-19 20 19,0-19-20,1 0 1,-1 37 15,-19-37-15,19 38 13,0-20-13,0 20 14,-57-1-14,57-37 13,-56 38 2,-58 75 1,-132 76 3,57-95-4,19-37 0,-1-20-1,1 1 1,0 0 1,-114 56 4,-19-75-5,38-20-1,-37 1 1,18-57-1,-19 19 2,-170-19 3,170 19-4,38 38 0,-19-20-1,-18-18 1,150 0 1,-75-19 4,114 0-6,18 0 1,20 0-1,56 0 1,0-19 1</inkml:trace>
    </iact:actionData>
  </iact:action>
  <iact:action type="add" startTime="45966">
    <iact:property name="dataType"/>
    <iact:actionData xml:id="d7">
      <inkml:trace xmlns:inkml="http://www.w3.org/2003/InkML" xml:id="stk7" contextRef="#ctx0" brushRef="#br0">8176 14151 0,'57'18'84,"19"58"-68,-38-38-15,0 19 13,0 18-13,37-18 14,-18 19-14,-19-38 13,19 18-13,-20 20 14,1-38-14,0 19 17,19-1-15,0 20-2,-19-19 14,-1 18-14,39-18 14,-19 19-14,19-19 13,-38-1-13,-1 20 14,20-19-14,-38 0 13,0-20-13,0 1 17,0 38-15,-19-19-2,0-19 14,0 18-14,0 1 13,-19 19-13,0-38 14,0-1-14,-19 20 14,38-38-14,-19 38 17,0-19-9,-56-1-2,37 39-5,-57-19-1,38-19 14,-37 37-14,18-37 13,19 0-13,-18-19 14,-1 0-14,19 0 14,0 0-14,-18 0 13,18 0-13,0-1 18,0-18-17,-18 19-1,18-19 14,0 0-14,0 19 13,-19-19-13,20 0 14,-20 0-14,-19 0 14,39 0-14,-1 0 13,-38-19-13,38 19 18,1 0-17,-20 0-1,57 0 14,-57 0-14,38 0 13,1 0-13,18 0 14,0 0-14,-19 0 14,19 0-14,0 19 13,0-19-13,0 0 18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1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5.03937" units="1/cm"/>
          <inkml:channelProperty channel="Y" name="resolution" value="85.2071" units="1/cm"/>
          <inkml:channelProperty channel="T" name="resolution" value="1" units="1/dev"/>
        </inkml:channelProperties>
      </inkml:inkSource>
      <inkml:timestamp xml:id="ts0" timeString="2017-04-07T16:22:59.3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9473">
    <iact:property name="dataType"/>
    <iact:actionData xml:id="d0">
      <inkml:trace xmlns:inkml="http://www.w3.org/2003/InkML" xml:id="stk0" contextRef="#ctx0" brushRef="#br0">8063 2327 0,'0'19'84,"19"38"-68,19 18-15,-19 1 13,0-19-13,-1 0 14,1 18-14,0-37 13,0-38-13,0 38 14,-19 0-14,19-19 18,-19 37-17,19-18-1,0 19 14,0-19-14,-19 37 13,19-37-13,-19 19 14,0-19-14,19 0 13,-19 0-13,0-1 14,19 1-14,-19 0 18,19-19-17,-19 19 13,0-19-14,0 0 14,0 0-14,0 0 14,19 37-14,-19-18 13,18-19 2,-18 0-15,0 0 18,0 19-17,19 0-1,-19-1 13,19 20-13,-19-19 14,19 19-14,-19-1 14,19-18-14,0 0 13,-19 38-13,0-57 14,19 37-14,0-56 18,-19 19-18,19 19 0,0 0 14,-19-19-14,19 0 14,-19 0-14,0 19 13,19-38-13,-19 19 14,19-1-14,-19 1 14,0 0-14,0 0 19,0 0-19,0 0 14,0 19-14,0 0 14,0 0-14,0-1 13,0-18-13,0 38 14,0-19 1,0-19-15,0 0 19,0 19-19,0-19 0,0-1 13,-19 1 2,19 0-1,0 0 1,-19-19 0,0 19 5,0 0 42,0 0-62,19 0 14,-19 0-14,19 0 19,0 0-19,-19 0 14,19-1-14,0 1 14,0 0-14,0 19 13,0-19 2,0 0-15,0 38 14,0-38-14,0 18 19,0-18-19,0 0 14,0 0-14,0 19 14,0-19-14,0 19 13,19-19 2,-19 19-15,0-1 14,0-18-14,0 19 19,0-19-19,0 19 14,19-38-14,-19 19 13,0 19-13,0-19 14,19 18-14,-19-18 14,0 0-14,0 0 13,0 19-13,0 0 15,19-19-11,-19 19-4,19-20 14,-19 1-14,0 0 14,0 0 0,0 0-14,0 0 14,0 0-14,0 0 14,0 0 1,0 0-10,0 0-5,0 0 0,0-1 13,0 1 2,0 0-1,0 0-14,0 0 0,-19 0 13,19 0-13,-19 0 13,19 0-13,-19 19 20,0-19-20,19-1 0,0 20 13,-19 0 2,19-19-15,-19 19 13,0 0 2,19-19-15,-19 0 0,0 18 13,19-18-13,0 0 19,0 0-4,-19 0-15,19 0 14,0 0-14,0 0 13,0 0-13,-18 0 14,18 0-14,-19 0 0,19-1 13,-19 1-13,19 0 19,0 0-19,0 0 14,-19 0 1,19 0-15,0 0 13,0 0-13,0 0 14,0 0 1,0 0-15,0-1 0,0 1 19,0 0-19,0 0 13,0 0 2,0 38 0,0-19-1,0-19 1,0 18 1,0 1 3,0-19-19,19 0 16,-19 0-9,0 0 2,0 0 2,0 0-11,0 0 13,0 0-5,19 18 2,-19 20 1,19-38 0,-19 0 0,0 0-2,0 19 3,18-19-12,-18 19 9,0-20 0,0 1-1,0 0-1,0 0 2,0 38 3,19-38 1,-19 0-4,0 0 1,19 19 0,-19-20 0,0 1 2,0 19-2,0-19 1,0 0-11,19 0 10,-19 0-10,0 0 14,0 0 0,0 0-14,19 0 14,-19 0-14,0 18 15,0-18-8,0 0-3,0 0-4,0 0 14,19 0-14,-19 0 13,0 0-13,0 0 14,0 19-14,19-20 14,-19 20-14,0 0 13,0 0 3,19 0-11,-19-19-5,0 0 13,19 0-13,-19-1 14,0 1 1,0 0-1,19-19-14</inkml:trace>
    </iact:actionData>
  </iact:action>
  <iact:action type="add" startTime="43835">
    <iact:property name="dataType"/>
    <iact:actionData xml:id="d1">
      <inkml:trace xmlns:inkml="http://www.w3.org/2003/InkML" xml:id="stk1" contextRef="#ctx0" brushRef="#br0">17451 13564 0,'-19'-38'73,"0"19"-58,-19-19-14,19 1 14,0-1-14,0 0 14,-38-38-14,38 20 0,1-1 18,-39-19-18,-19 19 14,38 1-14,-19-20 14,-18 19-14,18 0 13,-19 1-13,19-20 14,20 38-14,-39-19 13,19-18-13,0 37 16,-18-19-13,18-18-3,-19 56 15,0-19-8,1 19 0,-1-19-7,-19 19 13,1 0-13,18 19 0,-19 0 13,20 0-13,18 0 14,-38 0-14,38 19 20,-18 38-20,18-38 0,-19 0 13,-18 19-13,-1 18 13,0-18 2,58-19-11,-39 57 5,38-38-6,0 18 0,19 20-3,0-19 21,-19 18-15,19 20-6,-18 0 15,18-1-12,0-37 0,-19 37-3,19-18 13,19 19-13,0-39 14,0 1-14,19 19 14,19-19-14,0-1 19,-1 20-13,1-19-6,38 0 14,-19-1-14,19 1 0,-1 0 13,20-38-13,37 19 13,20-1 2,18-18-15,19 19 14,1-38-14,-1 0 0,19 19 19,246-19-5,-37-38 1,-95-18 0,-95-39-1,-171 0 1,-37-75 1,-113-246 3,-58 113-4,-18 19-1,19 76 1,18 76 0,-18 0 1,-76-20 3,113 114-4,76 38 0,-38-37-15,-18 37 13,56 0-13,19 0 14</inkml:trace>
    </iact:actionData>
  </iact:action>
  <iact:action type="add" startTime="48790">
    <iact:property name="dataType"/>
    <iact:actionData xml:id="d2">
      <inkml:trace xmlns:inkml="http://www.w3.org/2003/InkML" xml:id="stk2" contextRef="#ctx0" brushRef="#br0">9804 4994 0,'19'0'15,"19"57"1,38 0-15,-20 19 13,20-20-13,-38 1 14,38 19-14,-20-19 14,1-1-14,19 1 14,-19-19-10,18 0-4,20 37 14,-19-18-14,56-38 13,-18 0-13,56 19 14,-18-38-14,-1 0 14,0 0-14,96-38 13,-20 0-13,0-19 15,19-37-11,0-1-4,-95 20 14,-18-1-14,-20 0 13,-18 1-13,-38 18 14,18-57 1,-56 39-15,19-58 13,-19 57-13,-19-18 0,0-20 15,-94-169 4,75 150-5,-19 39-14,-19-1 0,-19 0 0,1 1 12,18 18 3,-19-18-15,-19 18 13,1 38-13,-1-38 0,1 58 16,-190-58 2,113 19-18,-18 0 14,-57 19-14,19 20 13,-152-39 2,20 19 0,207 38-15,1 0 14,-20 19-13,20 0 1,19 56 13,-58 58 0,58-38-1,75 37 1,0 19 0,38-56-15,0-19 14,19 37-12,0-18-1,0 18 14,0 133 0,114 76-1,56 18 1,-18-151 0,75 1 1,-133-115 3,134 39-19,-134-58 0,39-37 13,37 0 1,-56-19 1,-39 0 0,-37 0 2,-19 0-18</inkml:trace>
    </iact:actionData>
  </iact:action>
  <iact:action type="add" startTime="51585">
    <iact:property name="dataType"/>
    <iact:actionData xml:id="d3">
      <inkml:trace xmlns:inkml="http://www.w3.org/2003/InkML" xml:id="stk3" contextRef="#ctx0" brushRef="#br0">11470 4503 0,'38'0'113,"18"18"-97,39 20-15,-19-19 13,56 0-13,20-19 14,-1 19-14,-37-19 13,56 38-13,-56-38 15,-20 0-10,-37 0-5,0 0 13,-1 0-13,39 0 14,-38 19-14,0-19 13,-1 19-13,20 0 14,-19 0-14,0-19 14,-19 18-14,-19-18 14,-1 0-10,-18 19 174</inkml:trace>
    </iact:actionData>
  </iact:action>
  <iact:action type="add" startTime="53290">
    <iact:property name="dataType"/>
    <iact:actionData xml:id="d4">
      <inkml:trace xmlns:inkml="http://www.w3.org/2003/InkML" xml:id="stk4" contextRef="#ctx0" brushRef="#br0">11451 4559 0,'0'19'62,"19"0"-46,-19 19-15,19 0 19,0 19-19,0-20 0,-1 20 13,-18 0-13,19 0 14,0-19-14,0-38 14,-19 18-14,-19-36 150,0-58-150,0 57 0,1-38 14,18 38 5,0 0-12,0 0 0,-19 0-7,19 1 14,-19 18-14,19-19 129,0 0-128,0-57 13,0 57 1,0 0-3,19 19 125,56 0-120,20 0-17,-19 0 0,37 0 12,20-19-12,-77 19 14,-18-38-14,0 38 14,-19 0 0</inkml:trace>
    </iact:actionData>
  </iact:action>
  <iact:action type="add" startTime="68870">
    <iact:property name="dataType"/>
    <iact:actionData xml:id="d5">
      <inkml:trace xmlns:inkml="http://www.w3.org/2003/InkML" xml:id="stk5" contextRef="#ctx0" brushRef="#br0">17489 13545 0,'0'0'1,"-19"-38"0,0 19 12,0 0-12,0-18 14,0 18-14,0-19 13,0-19-13,0 19 16,0-18-12,0 18-4,0 0 13,0-38-13,0 38 14,1 1-14,-1-20 13,-19 19-13,19 19 14,-19-19-14,0 0 14,-19-18-14,19-1 17,-18 19-16,-1-19-1,-19 38 14,19-37-14,1 37 14,-39-19-14,38 19 13,-18 0-13,18 0 14,-38-19-14,19 38 14,-18-19-14,18 19 17,-19-19-16,20 19-1,-20 0 14,19 0-11,-18 0-3,-1 19 14,19 19 0,-18-19-14,37 0 0,0 0 13,19 0-13,-37 19 14,18-19-14,19 18 16,-38 20-16,38-19 14,1 19-14,-1 18 13,0-18-13,0 0 15,0-19-7,19 37-1,0-18 0,0 0-7,0 19 14,1-1-8,18 20-4,0-19-2,0 18 14,18-37-14,1 38 14,0-39-14,57 39 13,-38-38-13,38 18 14,-20-18-14,39 19 14,19-1-14,37 1 16,57 19-14,0-1-2,-37-18 14,18-19-14,19-38 14,-94 18-14,-1-37 14,-18 0-14,-38-19 13,18-37-13,-18-1 14,-38 0-14,0-37 17,-19-209 0,0 19-2,-57 0 0,-75 20-1,-39 74 1,20 20 1,-95-38 4,38 76-5,37 94-1,-75 0 1,0-19-1,76 38 3,-76-56 2,113 75-4,-18 19-1,0 18 1,-1 77-1,-18 18 3,-19 133 2,170-189-19,0 56 14,19 57 0,57 38 1,75-37-1,57 18 2,266-19 4,-58-113-5,57-20-1,57 1 1,-113 0 0,-58-57 2,-188 0-16,37-95 15,-56-37-1,18-76 0,-18-19-1,-96-19 1,1 57 1,-151-95 4,-20 114-6,-56 37 1,0 39-1,-57 37 1,0 57 1,-114 57 4,95 75-6,-38 19 1,0 20-1,76-20 1,19 19 1,75-19 4,115-94-5,18-38-4,0 0-11,0 0 14,18 0-14,-18 0 54,19-19-40</inkml:trace>
    </iact:actionData>
  </iact:action>
  <iact:action type="add" startTime="111371">
    <iact:property name="dataType"/>
    <iact:actionData xml:id="d6">
      <inkml:trace xmlns:inkml="http://www.w3.org/2003/InkML" xml:id="stk6" contextRef="#ctx0" brushRef="#br0">7495 8191 0,'114'0'129,"56"19"-121,-56 0 0,56-19 0,-57 0 0,39 0 0,-39 0-2,1 0 2,-19 0 0,-39 0-1,1 0 2,0 0-1,-19 0 0,0 0 0,-19 0-3,18 0 4,20 0-1,-19 0-1,0 0 1,19 0 1,-19 0-3,18 0 2,1 0 0,19 0 0,-19 0 0,-1 0-1,39 0 2,-38 0-1,19 0-2,-20 0-5,20 0 13,-19 0-13,-19 0 15,-19 0-9,0 0-6,-1 0 14,-131 19 153,-57 0-167,-20 0 15,-18 19-16,19-19 16,0 19-15,18-19 0,20 18 13,56-18-13,19 0 13,1 0-13,18-19 14,0 0-14,19 0 14,0 0-14,1 0 19,-1 0-19,-19 0 0,0 0 14,0 0 0,-75 0 1,18 0 0,1 0-1,-1 19 2,76 0 4,1-19-5,18 0-1,0 0 1,38 0 103,75 0-118,-18 0 16,19 0-13,18 0-3,39-38 14,18 19-14,-94 19 13,37-19-13,20 19 14,-58-19-14,20 19 14,-19-18-14,-1-20 13,-18 19-13,0 0 17,-19 19-15,0 0-2,18 0 14,1-19-14,19 0 14,-19 19-14,0 0 13,-1 0-13,-37 0 14,0 0-14,0 0 13,0 0 5,-133-19 94,1 19-112,-57 0 14,18 38-14,-37-19 13,19 19-13,-20-19 14,77-19-7,18 19 0,38-1 1,0-18-8,-18 0 14,18 0-8,19 0-3,-19 0-3,38 0 13,0 19-13,38-19 162,95 0-162,18 0 15,20 0-11,-39 0-4,96-37 14,-20 18-14,-38 0 14,20-19-14,18 19 13,-38 19-13,1 0 14,-20 0-14,-75 0 13,0 0-13,-38-19 17,19 19-14,-19 0 12,-1 0-15,1 0 13</inkml:trace>
    </iact:actionData>
  </iact:action>
  <iact:action type="add" startTime="119640">
    <iact:property name="dataType"/>
    <iact:actionData xml:id="d7">
      <inkml:trace xmlns:inkml="http://www.w3.org/2003/InkML" xml:id="stk7" contextRef="#ctx0" brushRef="#br0">8725 6621 0,'19'57'169,"0"-19"-168,0 19 14,-19-19-14,19 37 13,0-18-13,-19-19 14,0 19-14,0-1 16,0 1-13,19 19-3,-19-57 14,0 0-14,0-1 13,19 39-13,-19-38 14,0 19-14,0 0 13,0 0-13,0-19 14,0-1 5,19 1-18,-19 0-1,-19-19 113,-19-75-113,0-20 14,-19-37-14,38 56 14,19-19-14,0 1 13,19 37-13,0 19 14,-19 0-14,0 19 18,19-18-17,-19 18 14,0 0-15,0 0 13,0 0 2,19 19 99,19 57-99,-19 37-15,0-18 18,-19 19-17,19-20-1,19 20 14,-38-38-14,19 37 14,-19-37-14,0 0 13,0-20-13,0-18 14,0 0-14,-38-94 98,19-20-98,-19-18 13,19 18-13,19-19 19,0 20-19,19 37 0,0 0 14,0 20-14,-19 18 13,0 0-13,19 0 14,-19 38 85,19 56-84,-19 1-15,0 19 13,-19-20-13,0 20 20,0-1-20,0-18 0,19 0 13,-19-38-13,-19 18 14,38-18-14,0-19 14,0 0-14,-19-19 50</inkml:trace>
    </iact:actionData>
  </iact:action>
</iact:actions>
</file>

<file path=ppt/ink/inkAction1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1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5.03937" units="1/cm"/>
          <inkml:channelProperty channel="Y" name="resolution" value="85.2071" units="1/cm"/>
          <inkml:channelProperty channel="T" name="resolution" value="1" units="1/dev"/>
        </inkml:channelProperties>
      </inkml:inkSource>
      <inkml:timestamp xml:id="ts0" timeString="2017-04-07T16:25:06.0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7243">
    <iact:property name="dataType"/>
    <iact:actionData xml:id="d0">
      <inkml:trace xmlns:inkml="http://www.w3.org/2003/InkML" xml:id="stk0" contextRef="#ctx0" brushRef="#br0">6359 7737 0,'114'57'162,"19"38"-161,1475 1002 98,-1418-927-98,567 606 45,-682-682 7,266 455-52,-227-114 29,-58 0 23,-226-56-6,75-247 5,-113-37-19,-151 37 13,150-56 8</inkml:trace>
    </iact:actionData>
  </iact:action>
  <iact:action type="add" startTime="46620">
    <iact:property name="dataType"/>
    <iact:actionData xml:id="d1">
      <inkml:trace xmlns:inkml="http://www.w3.org/2003/InkML" xml:id="stk1" contextRef="#ctx0" brushRef="#br0">8877 12959 0,'57'38'78,"18"2534"60,-1191-1153-76,1040-1381-61,57-19 18,19 0-12</inkml:trace>
    </iact:actionData>
  </iact:action>
  <iact:action type="add" startTime="53048">
    <iact:property name="dataType"/>
    <iact:actionData xml:id="d2">
      <inkml:trace xmlns:inkml="http://www.w3.org/2003/InkML" xml:id="stk2" contextRef="#ctx0" brushRef="#br0">17413 9043 0,'-19'-57'78,"0"0"-56,19 1-21,-38-1 13,38 38-13,0 0 14,-19-19-14,0-19 0,0 20 13,0-1-13,-18 0 13,18-19 2,19 38-15,-19-19 19,0 19-19,0-18 14,0 18-14,0 0 14,0 19-4,0-19-10,19 0 14,-19 19-14,19-19 14,-19 19-14,0-19 18,0 0-13,0 0-5,1 19 13,18-19-13,-19 19 14,0-19-14,-19 0 14,-19 1-14,0 18 0,-37-19 12,37 19-12,-38 0 14,38 0 1,1 0-10,-1 0-5,-19 0 13,38 19-13,0-1 14,-18 1-14,18 0 14,0 0-14,19 0 13,0 0-13,0 0 0,0-19 13,19 19 2,-19 0-10,0 0-5,1 0 14,18 37-14,-19-37 13,0 38-13,19-38 14,-19 57-14,0-38 13,19 18-13,0-18 0,0 19 13,0-19-13,0-19 20,0 18-20,0 1 14,19 0-14,0 0 13,0 0-13,0 0 14,-1-1-14,1 1 13,0 0-13,0-19 14,0 38-14,0-38 0,0 0 19,19-19-19,-19 56 14,19-37-14,18 19 13,1-19-13,-19 0 14,0 0-14,19 0 14,-1 0-14,-18 0 13,0-19-13,-19 0 0,0 0 19,19 0-19,0 0 14,0 0-14,37-19 14,-37-19-14,19 0 13,0-19-13,-1 38 14,20-56 0,-19-20 3,19 1 2,-57 56-5,0 0-14,-1 0 14,1 0-14,-19 19 0,19-19 12,0-18 3,-19-1 1,0 19-16,0-56 19,0 56-19,0 0 0,0 19 12,-19 0 3,0 0-15</inkml:trace>
    </iact:actionData>
  </iact:action>
  <iact:action type="add" startTime="55889">
    <iact:property name="dataType"/>
    <iact:actionData xml:id="d3">
      <inkml:trace xmlns:inkml="http://www.w3.org/2003/InkML" xml:id="stk3" contextRef="#ctx0" brushRef="#br0">17981 8191 0,'0'0'1,"0"-18"0,19-1 12,-1 0 3,1-19-15,19-19 0,57 0 12,0 1-12,-1-20 21,1 0-21,37-37 13,58-1-13,-58 1 0,1-1 13,-39 20-13,-18-1 13,0 19-13,-39 39 14,1-20-14,-19 38 14,0 0-14,-19 0 19</inkml:trace>
    </iact:actionData>
  </iact:action>
  <iact:action type="add" startTime="56799">
    <iact:property name="dataType"/>
    <iact:actionData xml:id="d4">
      <inkml:trace xmlns:inkml="http://www.w3.org/2003/InkML" xml:id="stk4" contextRef="#ctx0" brushRef="#br0">17848 7719 0,'19'18'84,"-19"1"-83,0 0 14,0 19-14,19 19 13,-19 0-13,0-20 14,0 1-14,0 0 15,0-19-12,0 38-3,0-19 14,0-19-14,0-1 14,0 1 0,0 0-14,0 0 14,0 0-14,0 0 14,0 0 2,0 0-13,19-19 159,94 19-147,20 19-15,56-38 15,-75 0-12,-1 0-3,-56 0 14,19 0-14,-57 0 14</inkml:trace>
    </iact:actionData>
  </iact:action>
  <iact:action type="add" startTime="66550">
    <iact:property name="dataType"/>
    <iact:actionData xml:id="d5">
      <inkml:trace xmlns:inkml="http://www.w3.org/2003/InkML" xml:id="stk5" contextRef="#ctx0" brushRef="#br0">14896 7737 0,'0'19'84,"-76"76"-68,-19 0-15,-18 37 13,-20-19-13,-75 77 14,38-77-14,56-18 15,-18 18-11,37-37-4,0 0 14,20-20-14,-115 96 98</inkml:trace>
    </iact:actionData>
  </iact:action>
  <iact:action type="add" startTime="67786">
    <iact:property name="dataType"/>
    <iact:actionData xml:id="d6">
      <inkml:trace xmlns:inkml="http://www.w3.org/2003/InkML" xml:id="stk6" contextRef="#ctx0" brushRef="#br0">14896 7870 0,'-19'0'137,"-57"0"-136,0-19 14,0 0-14,1 0 13,-1 0-13,19-19 14,1 19-14,-1 19 14,19-18-14,19 18 13,0 0-13,0 0 16,0-19-13,0 19-3,0 0 14,0 0 16,0 0-15,1 0-15,-1 0 14,38 0 106,37 19-120,-18-1 14,0 1-14,-19 0 14,0 0-14,0 0 13,19 0-13,18 0 14,-18 0-14,0 0 14,0 0-14,0 0 17,-19-19-16,-19 19-1,19-19 14,0 18-14,18-18 14,-18 19-14,0-19 14,0 0-14,0 0 13,0 0-13,0 0 14,0 0-14,0 0 17,0 0-15,0 0 100,0 0-102,0 0 14,0 0-14,-1 0 14,1 0-14,-19 57 194,-19 0-194,1 37 14,-1-18-14,0 19 13,0-38-13,0 37 14,19-37-14,-19 0 19,-19-1-19,19 1 0,0-19 13,19-19 2,0 0-15</inkml:trace>
    </iact:actionData>
  </iact:action>
  <iact:action type="add" startTime="82299">
    <iact:property name="dataType"/>
    <iact:actionData xml:id="d7">
      <inkml:trace xmlns:inkml="http://www.w3.org/2003/InkML" xml:id="stk7" contextRef="#ctx0" brushRef="#br0">11167 12145 0,'19'19'199,"19"38"-198,37 0 14,-18-1-14,0-37 14,19 19-14,-38 19 13,18-19-13,20-19 18,-38 0-15,19 0-3,-1-1 13,20 20-13,-19 0 14,-19-19-14,19 0 14,-39 0-14,20-19 13,0 19-13,-19 0 14,19 0-14,0 0 15,19-19-9,-20 18-6,20 1 14,19 19-14,-19-38 13,0 19-13,-20-19 14,20 19-8,19-19 1,-19 0-4,-1 0 6,-18 19-5,0-19-4,-19 19 17,19-19-17,0 19 14,0-19-14,-1 0 13,1 19 2,0-19-15,19 0 14,-19 0-14,38 19 0,-20-19 12,1 0-12,0 0 20,0 0-20,18 19 14,-18-19-14,0 0 0,0 0 12,-1 0 3,20 0-15,-19 0 13,0 0-13,0 0 14,-1 0-14,-18 0 0,38 0 19,-38 0-19,19 0 14,-20 0-14,20 0 13,0 0-13,0-19 14,18 19-14,-18-38 14,0 19-14,19 0 13,-20 0-13,1 0 0,0 0 19,19 0-19,-38 0 14,-1 0-14,1 1 13,0-1-13,0 0 14,0 0-14,19 0 13,18 0-13,-37-19 14,0 19-14,0 0 15,-19 19-11,-19-19-4,38-18 14,-19 18-14,0 0 14,-1-19-14,1 19 13,0 19-13,0-19 14,-19 0-7,19 19-2,0-19-2,0 19 16,-19-19-19</inkml:trace>
    </iact:actionData>
  </iact:action>
</iact:actions>
</file>

<file path=ppt/ink/inkAction1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1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5.03937" units="1/cm"/>
          <inkml:channelProperty channel="Y" name="resolution" value="85.2071" units="1/cm"/>
          <inkml:channelProperty channel="T" name="resolution" value="1" units="1/dev"/>
        </inkml:channelProperties>
      </inkml:inkSource>
      <inkml:timestamp xml:id="ts0" timeString="2017-04-07T16:34:07.6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048">
    <iact:property name="dataType"/>
    <iact:actionData xml:id="d0">
      <inkml:trace xmlns:inkml="http://www.w3.org/2003/InkML" xml:id="stk0" contextRef="#ctx0" brushRef="#br0">22012 6583 0,'-57'-56'3,"114"112"-3,-208-188 1,-58-76 15,115 132-15,-1 1 13,-151-133 2,-38 56 0,-492-37 21,-151 94-5,-133 77-1,-19 245 4,530-114-17,322-94-17,-189 170 13,189-113-13,18 56 14,1-18 1,0 37-15,-190 209 13,190-228-13,-38 19 15,-94 209 5,188-190-20,1 0 14,56-18-14,-18 18 0,-1 0 12,0 0 3,1 1-15,18-1 13,19 19-13,-18-19 0,75 38 15,-38 209 4,57-190-19,0 37 14,0 1-14,0 38 0,0 37 12,38 342 3,0-342-1,-19 1-14,38-77 15,18 96-14,20-95 1,-38 0 13,37-20-15,-18 1 14,75-75-14,20-1 0,75 19 12,322 95 3,-303-209-1,75 1-14,77-76 15,113-19-14,75-94 1,77-58 13,-1-18-15,76 19 14,95-57-14,18-76 0,-207-37 12,719-247 3,-852 266 0,-114-20-15,-94 76 14,-38-18-13,18-20 1,-55 19 13,-58-18-15,-57 18 14,-75-57-14,-57 1 0,-19-1 12,-76-18 3,-75-209 0,38 209-15,-1 18 14,-18-18-13,-57-1 1,-76-37 13,-265-227 0,246 340-1,-19 19-14,-132 0 52,-1704-472-52,1307 737 14,680 56 1,58-37-15,56 0 13,38 0-13</inkml:trace>
    </iact:actionData>
  </iact:action>
  <iact:action type="add" startTime="13369">
    <iact:property name="dataType"/>
    <iact:actionData xml:id="d1">
      <inkml:trace xmlns:inkml="http://www.w3.org/2003/InkML" xml:id="stk1" contextRef="#ctx0" brushRef="#br0">6795 9799 0,'-208'-56'1,"416"112"-1,-1382-245 49,682 189-34,133 57 1,-228 94 6,246 20-7,171-96-14,-133 115 30,0-1-16,-132 151 1,321-245-15,20 18 20,18-56-6,0 38-14,38-1 14,-37 39 32,-436 1267-46,435-228 20,152-434 11,56-359-20,133 245-11,19-132 2,-95-246 13,19-38 0,39-19-15,-39-38 14,511 209 4,-473-266-3,-19 1-15,19-38 14,19-38-14,0-19 0,0 37 12,227-56 3,19-132 1,-19-152 3,-208 95-19,-38-57 10,19-18-6,-75-20 5,-39 19-4,-19-37 3,-18-20 1,-19-37 1,-57-1-10,-1-37 10,-56 0-7,-18 76 6,18 75 1,-114-284 1,57 303-1,-170-227 0,133 303 1,-209-189 0,209 188 0,-190-56-1,132 114 1,-169-39 0,169 58-1,-18-57 1,-114-20 52</inkml:trace>
    </iact:actionData>
  </iact:action>
  <iact:action type="add" startTime="42590">
    <iact:property name="dataType"/>
    <iact:actionData xml:id="d2">
      <inkml:trace xmlns:inkml="http://www.w3.org/2003/InkML" xml:id="stk2" contextRef="#ctx0" brushRef="#br0">3142 9459 0,'19'0'81,"0"19"-78,0-19-2,0 0 14,0 19 0,-1-19-14,20 0 14,-19 0-14,0 0 13,0 0-13,0 0 14,0 0-14,0 0 16,19 0-14,18-19-2,-18 0 14,0 19-14,19-19 14,19 0-14,-38 0 14,-1-19-14,1 19 13,0 19-13,0-18 14,0 18-14,0-19 16,-19 19-14,18 0-2,-37-19 14,19 19-14,0 0 14,19-19-14,0 0 13,19 0-13,18 0 14,-18-19 1,38 19 0,37 0 5,-75 0-5,-19 19 0,0 0-1,0 0 1,0 0 1,18 0 4,-37 0-6,19 0 1,0 0-1,-19 0 1,0 19 1,0 0 3</inkml:trace>
    </iact:actionData>
  </iact:action>
</iact:actions>
</file>

<file path=ppt/ink/inkAction1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1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5.03937" units="1/cm"/>
          <inkml:channelProperty channel="Y" name="resolution" value="85.2071" units="1/cm"/>
          <inkml:channelProperty channel="T" name="resolution" value="1" units="1/dev"/>
        </inkml:channelProperties>
      </inkml:inkSource>
      <inkml:timestamp xml:id="ts0" timeString="2017-04-07T16:37:02.1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759">
    <iact:property name="dataType"/>
    <iact:actionData xml:id="d0">
      <inkml:trace xmlns:inkml="http://www.w3.org/2003/InkML" xml:id="stk0" contextRef="#ctx0" brushRef="#br0">3218 6602 0,'37'-19'54,"664"-113"-11,-512 113-39,38-19 2,0 38 3,-37 0-2,37 0 1,0 0 0,0 0 0,19 0 0,-57 0-2,0 0 2,133-19 23,-246 19-10,113-19-20,-170 19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1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5.03937" units="1/cm"/>
          <inkml:channelProperty channel="Y" name="resolution" value="85.2071" units="1/cm"/>
          <inkml:channelProperty channel="T" name="resolution" value="1" units="1/dev"/>
        </inkml:channelProperties>
      </inkml:inkSource>
      <inkml:timestamp xml:id="ts0" timeString="2017-04-07T15:51:57.6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5892">
    <iact:property name="dataType"/>
    <iact:actionData xml:id="d0">
      <inkml:trace xmlns:inkml="http://www.w3.org/2003/InkML" xml:id="stk0" contextRef="#ctx0" brushRef="#br0">10694 10991 0,'19'-38'1,"-38"76"0,57-132 14,-38 56-13,0 0 1,0-19 12,19-18 1,-19-1 0,0 0-1,0 38 1,0-37 1,-38-95 3,0 56-4,-19-75 0,19 19-1,-75-20 1,-20-37 1,-18-151 3,-20 113-4,-56-151 0,0-38-1,-19 113 1,-19 58 2,133 188-16,-228-132 16,76 57-3,-94 18 1,56 20 0,-19 0-1,-19-20 2,-264 39 4,151 56-5,18 0-1,-56 1 1,-94 56 0,-1-19 1,-113 19 3,378 0-4,95 56-1,38-18 1,-19 95-4,19-1 9,-95 152-1,76 19-4,-38 113 0,-38 76-1,-95 37 1,115-37 1,169-284-13,38-19-4,-18 19 1,37 38 14,0-19-14,19 0 14,19 38-14,-19-19 14,38-19-14,0 0 13,0 38-13,19-38 14,0 0-14,38 19 19,0-19-19,0-57 14,-1-18-14,20-20 0,-19 0 13,0-37-13,-19 37 14,37 1-14,-18-1 13,19 1-13,18-1 14,-37-37-14,38 37 19,-1-37-19,20 56 0,56-37 14,1-1-14,37 20 13,38 18-13,0 19 14,-19-56-14,57-1 14,-38-18-14,-19-39 13,19 1-13,-19-19 19,38-19-19,-38-19 0,1 0 14,-1 0-14,19-38 14,-19 19-14,38-19 13,0 19-13,0-18 14,57-58-14,-57 0 14,-19 20-14,19-20 18,18-37-18,1 18 0,-57-18 14,-18-1-14,37 1 14,0 19-14,0-20 13,19 20-13,19-20 14,-57 57-14,19-18 13,0-1-13,-19-18 19,19-1-19,-38-18 0,-37 18 14,-1 1-14,-38-20 14,20-37-14,-1 0 13,-37-19-13,-1 0 14,1-20-14,-19 39 14,-20-38-14,20 38 19,-19-19-19,-38 18 0,-20 20 19,1-19-12,-19 19 0,0-1 0,0 1-7,-19-19 0,-37-20 13,-1-18-13,0 114 14,38 18-14,-19-19 20,0 1-20,1-1 0,-1 39 13,-19-20-13,38 19 14,0 38-14,19 0 13,-19 19 40</inkml:trace>
    </iact:actionData>
  </iact:action>
  <iact:action type="add" startTime="100244">
    <iact:property name="dataType"/>
    <iact:actionData xml:id="d1">
      <inkml:trace xmlns:inkml="http://www.w3.org/2003/InkML" xml:id="stk1" contextRef="#ctx0" brushRef="#br0">6795 7208 0,'-19'0'162,"-114"19"-161,-37 0 0,19 0 13,-20 18-13,20-18 20,-1 19-20,20-19 13,75 0-13,38-19 14</inkml:trace>
    </iact:actionData>
  </iact:action>
  <iact:action type="add" startTime="101497">
    <iact:property name="dataType"/>
    <iact:actionData xml:id="d2">
      <inkml:trace xmlns:inkml="http://www.w3.org/2003/InkML" xml:id="stk2" contextRef="#ctx0" brushRef="#br0">6057 6905 0,'19'0'37,"-1"57"-36,20 37 14,19 20 0,-38-38 1,0-20 0,0 1-15,0 0 0,0-19 12,19 75 4,-19-94-16,18 19 18,-18-19-18,-19 0 14,19 0 1,0 0-1</inkml:trace>
    </iact:actionData>
  </iact:action>
  <iact:action type="add" startTime="102407">
    <iact:property name="dataType"/>
    <iact:actionData xml:id="d3">
      <inkml:trace xmlns:inkml="http://www.w3.org/2003/InkML" xml:id="stk3" contextRef="#ctx0" brushRef="#br0">8612 9156 0,'19'57'113,"56"19"-100,-18-20-5,19 39-3,-38-19 3,37-20 2,-37 1-9,19 19 13,0-19-13,0 18 14,-19-37-14,-1 0 13,-18-19-13,-19 0 0,19-19 21</inkml:trace>
    </iact:actionData>
  </iact:action>
  <iact:action type="add" startTime="103234">
    <iact:property name="dataType"/>
    <iact:actionData xml:id="d4">
      <inkml:trace xmlns:inkml="http://www.w3.org/2003/InkML" xml:id="stk4" contextRef="#ctx0" brushRef="#br0">9293 9137 0,'-19'0'115,"0"38"-99,-37 19-15,-39 19 13,38-1-13,-19-37 14,20-19-14,-1 19 14,0-19-14,-19 0 15,20 0-11,-1 37-4,38-37 14,-19 0-14,19-19 13,0 19-13,0-19 14,19 19 0,-19-19 1,19 19 1,0 0-12,-19 0-4</inkml:trace>
    </iact:actionData>
  </iact:action>
  <iact:action type="add" startTime="104600">
    <iact:property name="dataType"/>
    <iact:actionData xml:id="d5">
      <inkml:trace xmlns:inkml="http://www.w3.org/2003/InkML" xml:id="stk5" contextRef="#ctx0" brushRef="#br0">2290 9762 0,'19'0'88,"38"56"-80,-19-18-2,0 19 2,18 38 0,1-20 0,-19-18 1,19 0-2,0 18 1,-20-37 0,1 19-2,-19-19 1,38-19 2,-38 19-1,0-1 0,-19-18 0,19 0 0,0 0-2,0 0 2,0 0 0,-19 0 8</inkml:trace>
    </iact:actionData>
  </iact:action>
  <iact:action type="add" startTime="105418">
    <iact:property name="dataType"/>
    <iact:actionData xml:id="d6">
      <inkml:trace xmlns:inkml="http://www.w3.org/2003/InkML" xml:id="stk6" contextRef="#ctx0" brushRef="#br0">3161 9799 0,'-19'0'88,"-38"38"-72,-38 38 0,1-19-11,-1-19-4,1 18 14,37-18-14,-38-19 14,38 0-14,20 0 13,18 0-13,0 0 14,0-19-14,19 19 76,-38 0 126,19 0-202,0-1 13,0 1 2,0 0-15,0-19 14,19 19-14,-19-19 19,0 19 58,19 0-56,-19 0-21,1 0 14</inkml:trace>
    </iact:actionData>
  </iact:action>
  <iact:action type="add" startTime="111580">
    <iact:property name="dataType"/>
    <iact:actionData xml:id="d7">
      <inkml:trace xmlns:inkml="http://www.w3.org/2003/InkML" xml:id="stk7" contextRef="#ctx0" brushRef="#br0">13703 5089 0,'0'-19'62,"114"0"-40,56-19-21,-19 19 14,1 19-14,37-18 0,-19 18 12,-18-38-12,-76 38 14,56-19 0,-18 0 1,-58 19 1,-37 0 4</inkml:trace>
    </iact:actionData>
  </iact:action>
</iact:actions>
</file>

<file path=ppt/ink/inkAction2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1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5.03937" units="1/cm"/>
          <inkml:channelProperty channel="Y" name="resolution" value="85.2071" units="1/cm"/>
          <inkml:channelProperty channel="T" name="resolution" value="1" units="1/dev"/>
        </inkml:channelProperties>
      </inkml:inkSource>
      <inkml:timestamp xml:id="ts0" timeString="2017-04-07T16:37:52.6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042">
    <iact:property name="dataType"/>
    <iact:actionData xml:id="d0">
      <inkml:trace xmlns:inkml="http://www.w3.org/2003/InkML" xml:id="stk0" contextRef="#ctx0" brushRef="#br0">11640 4748 0,'57'19'1,"246"190"35,208 188 11,-38 95 6,284 567 4,-208 587-4,-454-1325-52,169 1741 53,-528-416-11,-323-132-1,-151-663 1,56-416-8,588-397 12</inkml:trace>
    </iact:actionData>
  </iact:action>
</iact:actions>
</file>

<file path=ppt/ink/inkAction2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1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5.03937" units="1/cm"/>
          <inkml:channelProperty channel="Y" name="resolution" value="85.2071" units="1/cm"/>
          <inkml:channelProperty channel="T" name="resolution" value="1" units="1/dev"/>
        </inkml:channelProperties>
      </inkml:inkSource>
      <inkml:timestamp xml:id="ts0" timeString="2017-04-07T16:39:15.5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6652">
    <iact:property name="dataType"/>
    <iact:actionData xml:id="d0">
      <inkml:trace xmlns:inkml="http://www.w3.org/2003/InkML" xml:id="stk0" contextRef="#ctx0" brushRef="#br0">3899 13205 0,'19'0'169,"1514"-114"-85,-1457 95-83,-1 0 14,-18 19-14,-19 0 14,-19 0-14,0 0 61,208 0 21,-208 0-45</inkml:trace>
    </iact:actionData>
  </iact:action>
  <iact:action type="add" startTime="21225">
    <iact:property name="dataType"/>
    <iact:actionData xml:id="d1">
      <inkml:trace xmlns:inkml="http://www.w3.org/2003/InkML" xml:id="stk1" contextRef="#ctx0" brushRef="#br0">4202 14378 0,'38'18'152,"18"-18"-136,20 19-15,0 0 0,18 0 13,-37 19-13,19-19 13,0 0-13,-20-19 20,20 19-20,-38-19 0,0 19 13,19-19-13,-38 19 13,18-19 2,-37 19-15,19-19 13,0 0-13,0 18 0,0-18 13,19 0-13,0 19 20,19-19-20,-1 38 14,-37-38-8,0 0 1,38 0 202,-19 0-204,19 0 2,-38 0 0,18 0 0,-18-19 0,0 19 13</inkml:trace>
    </iact:actionData>
  </iact:action>
</iact:actions>
</file>

<file path=ppt/ink/inkAction2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1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5.03937" units="1/cm"/>
          <inkml:channelProperty channel="Y" name="resolution" value="85.2071" units="1/cm"/>
          <inkml:channelProperty channel="T" name="resolution" value="1" units="1/dev"/>
        </inkml:channelProperties>
      </inkml:inkSource>
      <inkml:timestamp xml:id="ts0" timeString="2017-04-07T16:40:14.8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8115">
    <iact:property name="dataType"/>
    <iact:actionData xml:id="d0">
      <inkml:trace xmlns:inkml="http://www.w3.org/2003/InkML" xml:id="stk0" contextRef="#ctx0" brushRef="#br0">5337 14283 0,'19'-19'199,"57"0"-198,0 0 0,18 0 13,-18 19-13,19-19 14,-1 0 0,-18-18-8,19 37-6,-20 0 0,20 0 13,-19 0-13,18 0 14,-18 0 0,19 0-14,-20 0 0,20 0 13,-19-19-13,18 0 13,-18 0-13,19 19 20,18-19-20,20-19 0,18 38 13,-75 0-13,19 0 14,-20 0-14,-18 0 14,19 19-14,-19-19 14,-20 19-14,20-19 13,-38 0-13,0 19 19,0-19-19,0 0 14,-19 19-14</inkml:trace>
    </iact:actionData>
  </iact:action>
</iact:actions>
</file>

<file path=ppt/ink/inkAction2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1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5.03937" units="1/cm"/>
          <inkml:channelProperty channel="Y" name="resolution" value="85.2071" units="1/cm"/>
          <inkml:channelProperty channel="T" name="resolution" value="1" units="1/dev"/>
        </inkml:channelProperties>
      </inkml:inkSource>
      <inkml:timestamp xml:id="ts0" timeString="2017-04-07T16:40:36.2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705">
    <iact:property name="dataType"/>
    <iact:actionData xml:id="d0">
      <inkml:trace xmlns:inkml="http://www.w3.org/2003/InkML" xml:id="stk0" contextRef="#ctx0" brushRef="#br0">4656 6224 0,'19'0'153,"38"19"-138,0-19 1,-20 0-15,20 0 14,0 0-14,19 0 13,-20 0-13,1 0 18,-38-19-17,19 19-1,-19 0 14,-19-19-14,19 19 14,0-19-14,0 19 13,0 0-13,0 0 14,-1 0 1,1-19-15,38 0 17,-19 0-16,19 19-1,-38-18 19,0 18-8,0 0-2</inkml:trace>
    </iact:actionData>
  </iact:action>
  <iact:action type="add" startTime="10095">
    <iact:property name="dataType"/>
    <iact:actionData xml:id="d1">
      <inkml:trace xmlns:inkml="http://www.w3.org/2003/InkML" xml:id="stk1" contextRef="#ctx0" brushRef="#br0">7798 7605 0,'76'0'147,"-20"0"-146,39 19 14,0-19-10,18 38-4,1-19 14,18 0-14,-18 0 14,18 18-14,-56-18 13,19-19-13,-20 19 14,20 0-14,-38-19 14,37 19-14,1 19 14,-38-38-10,0 0-4,-1 0 14,1 0-14,19 0 14,37 0 0,-75 0 3,-19 0-17,0 0 10</inkml:trace>
    </iact:actionData>
  </iact:action>
  <iact:action type="add" startTime="24264">
    <iact:property name="dataType"/>
    <iact:actionData xml:id="d2">
      <inkml:trace xmlns:inkml="http://www.w3.org/2003/InkML" xml:id="stk2" contextRef="#ctx0" brushRef="#br0">3047 9345 0,'19'-18'133,"1798"-172"-49,-1552 190-68,19 19 0,-170 19 6,-1 0-7,76 19 16,-151-57-15,-19 0 1,0 0 4</inkml:trace>
    </iact:actionData>
  </iact:action>
  <iact:action type="add" startTime="43309">
    <iact:property name="dataType"/>
    <iact:actionData xml:id="d3">
      <inkml:trace xmlns:inkml="http://www.w3.org/2003/InkML" xml:id="stk3" contextRef="#ctx0" brushRef="#br0">4486 12580 0,'38'0'168,"94"0"-152,1-19-15,18 19 14,0 0-14,1 0 13,18 19-13,-18 0 14,-1-19-14,19 19 17,-18-19-16,-39 38-1,1-38 14,-20 19-14,1-19 14,-38 19-14,19-19 13,-1 0-13,-18 19 14,-19-19-14,-19 0 18,19 19-18,-19-19 15,0 0-15,18 0 14,1 0-14,0 0 14,0 0-14,19 0 13,-19 0-13,-1 0 14,20 0-14,-19-19 14,19 19-14,-19-19 18,-19 19-18,19-19 0,-20 19 14,20 0-14,-19 0 14,0-19-14,57 0 13,-19 0-13,37 0 14,-18 0 1,113-37 0,38-1 5,-132 19-5,-57 38 0</inkml:trace>
    </iact:actionData>
  </iact:action>
  <iact:action type="add" startTime="50813">
    <iact:property name="dataType"/>
    <iact:actionData xml:id="d4">
      <inkml:trace xmlns:inkml="http://www.w3.org/2003/InkML" xml:id="stk4" contextRef="#ctx0" brushRef="#br0">8214 14018 0,'95'0'53,"1249"-19"25,-928 95-44,-37-19-14,56-1 27,-113-56-14,-76 57 0,76 19 1,94-76-2,-75-76 3,132-37-1,-132 37-2,-20 0 2,1 20-16,57-39 18,-285 76-20,-37 19-15,-38 0 14,0-19-14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1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5.03937" units="1/cm"/>
          <inkml:channelProperty channel="Y" name="resolution" value="85.2071" units="1/cm"/>
          <inkml:channelProperty channel="T" name="resolution" value="1" units="1/dev"/>
        </inkml:channelProperties>
      </inkml:inkSource>
      <inkml:timestamp xml:id="ts0" timeString="2017-04-07T15:57:20.5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8858">
    <iact:property name="dataType"/>
    <iact:actionData xml:id="d0">
      <inkml:trace xmlns:inkml="http://www.w3.org/2003/InkML" xml:id="stk0" contextRef="#ctx0" brushRef="#br0">10467 13375 0,'0'0'1,"1060"1684"167,-1042-1552-167,96 1381 160,-985-56 8,341-965-15,530-473 8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1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5.03937" units="1/cm"/>
          <inkml:channelProperty channel="Y" name="resolution" value="85.2071" units="1/cm"/>
          <inkml:channelProperty channel="T" name="resolution" value="1" units="1/dev"/>
        </inkml:channelProperties>
      </inkml:inkSource>
      <inkml:timestamp xml:id="ts0" timeString="2017-04-07T16:04:55.8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449">
    <iact:property name="dataType"/>
    <iact:actionData xml:id="d0">
      <inkml:trace xmlns:inkml="http://www.w3.org/2003/InkML" xml:id="stk0" contextRef="#ctx0" brushRef="#br0">5848 16894 0,'38'-19'46,"19"0"-24,57 19-21,37 0 14,0 0-14,20 0 0,-20 19 13,1-19 1,-1 0-14,0 0 14,-18 0-14,18-19 0,1 0 13,18 0-13,-56-19 19,56-19-19,-37 38 14,-39-56-14,77-39 0,-1-37 13,0 18-13,1-56 13,-58 57 2,1-38-15,-1-38 14,-18-57-14,-1 19 0,-37-19 18,-19 38-18,-19-19 14,-19 19-14,0-76 14,0 1-14,-38 75 0,-19 0 12,-37-19 3,-20 0-15,1 38 14,-77-38-14,1 38 14,19 37-10,56 39-4,-18 18 14,37 20-14,19 18 14,-18 0-14,-1 1 13,0-1-13,-37 0 14,-38 1-14,-1-20 13,-207-75 4,-114 19 2,227 113-4,151 38 0,-56 19-15,-190 56 13,171-37-13,0-19 14,-152 151 2,-227 95 3,152-76-4,245-75 0,-37 18-15,38-18 13,0-1-13,-1 1 0,1-1 13,-133 133 3,76 0 3,94-113-4,-113 75-15,114-57 0,18 19 12,1-37 3,18-39-15,-56 77 14,94-115-14,-19 20 15,0 113 4,39-113-19,-1 113 14,38-113-14,-19 18 14,19 20 0,0 18-14,19-56 14,19 56-14,-1-37 0,58 56 14,94 190 6,-75-171-20,0 0 13,37 19-13,19-18 0,1-58 13,37 39 2,38-39-15,38 38 13,-19-18-13,19-20 0,-19-37 14,246 94 6,-227-75-20,-57-1 13,19-18-13,-19 0 0,-57-57 13,19 0 2,-37-19-15,18 37 10,-18-37-7,37-18 6,322-20 17,-360 0-26,-18 19 13,18-19-13,20 19 0,-20 0 13,57-19 2,19 20-15,0-58 13,1 57-13,-20-19 0,-57 0 15,152-75 4,-246 75-19,-19 19 14,-19 19-14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1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5.03937" units="1/cm"/>
          <inkml:channelProperty channel="Y" name="resolution" value="85.2071" units="1/cm"/>
          <inkml:channelProperty channel="T" name="resolution" value="1" units="1/dev"/>
        </inkml:channelProperties>
      </inkml:inkSource>
      <inkml:timestamp xml:id="ts0" timeString="2017-04-07T16:08:41.1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9765">
    <iact:property name="dataType"/>
    <iact:actionData xml:id="d0">
      <inkml:trace xmlns:inkml="http://www.w3.org/2003/InkML" xml:id="stk0" contextRef="#ctx0" brushRef="#br0">18170 7889 0,'0'0'1,"-95"-19"17,-37 19 0,18 19-2,39 0-15,18 37 13,0 1-13,-19-19 0,19 38 13,-56 56 1,-39 57 4,-18 152 0,94-171-4,-94 190-14,75-152 0,39-19 13,37 19 2,-19-57-15,19 20 13,19-20-13,-19-75 0,19 94 16,19 76 2,57-38-3,75 19-1,-37-152-14,-20 1 14,39 0-14,37 18 0,-18-18 13,264 75 3,-94-94 4,-171-38-20,1-19 14,-39 0-14,1 0 0,56 0 13,114-57 1,57 1 1,-95-1 1,-76 0-16,152-75 18,-228 56-18,20-38 0,-19 20 13,-20-1 2,1-18-15,0-133 13,-57 95-13,-19-1 14,0-18 2,0 19-16,-76-171 18,19 152-18,0 56 0,-18-18 13,-1 18 2,0 20-15,-94-114 13,56 113-13,-18-18 14,37 37 4,-37 0-18,-1 1 1,39-1 13,-39 0-14,38 1 14,1 18-14,-1 38 0,1-19 13,-1 19 1,19 0 1,-132-38-15,38 38 0,18-18 15,-94 18 3,95 0-3,-1 19 0,77 19-15,-1 0 13,19 0-13,0-1 0,-18 20 13,37 0 4,19-38 1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1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5.03937" units="1/cm"/>
          <inkml:channelProperty channel="Y" name="resolution" value="85.2071" units="1/cm"/>
          <inkml:channelProperty channel="T" name="resolution" value="1" units="1/dev"/>
        </inkml:channelProperties>
      </inkml:inkSource>
      <inkml:timestamp xml:id="ts0" timeString="2017-04-07T16:09:27.7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577">
    <iact:property name="dataType"/>
    <iact:actionData xml:id="d0">
      <inkml:trace xmlns:inkml="http://www.w3.org/2003/InkML" xml:id="stk0" contextRef="#ctx0" brushRef="#br0">14744 8532 0,'38'-57'151,"1135"-1172"-29</inkml:trace>
    </iact:actionData>
  </iact:action>
  <iact:action type="add" startTime="11834">
    <iact:property name="dataType"/>
    <iact:actionData xml:id="d1">
      <inkml:trace xmlns:inkml="http://www.w3.org/2003/InkML" xml:id="stk1" contextRef="#ctx0" brushRef="#br0">13362 10235 0,'0'19'192,"1704"870"-107,-1458-814-54,-38-18 7,-151-38-7,0 0-30,-38-19 30</inkml:trace>
    </iact:actionData>
  </iact:action>
  <iact:action type="add" startTime="15207">
    <iact:property name="dataType"/>
    <iact:actionData xml:id="d2">
      <inkml:trace xmlns:inkml="http://www.w3.org/2003/InkML" xml:id="stk2" contextRef="#ctx0" brushRef="#br0">13552 12013 0,'38'94'231,"18"1"-230,-18 0 14,322 680 70,-266-661-16,-75-114-22</inkml:trace>
    </iact:actionData>
  </iact:action>
  <iact:action type="add" startTime="20125">
    <iact:property name="dataType"/>
    <iact:actionData xml:id="d3">
      <inkml:trace xmlns:inkml="http://www.w3.org/2003/InkML" xml:id="stk3" contextRef="#ctx0" brushRef="#br0">8120 13224 0,'19'18'216,"56"1"-215,398 284 82,-397-265-52,-38 19 1,57-19 1,-76-1-13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1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5.03937" units="1/cm"/>
          <inkml:channelProperty channel="Y" name="resolution" value="85.2071" units="1/cm"/>
          <inkml:channelProperty channel="T" name="resolution" value="1" units="1/dev"/>
        </inkml:channelProperties>
      </inkml:inkSource>
      <inkml:timestamp xml:id="ts0" timeString="2017-04-07T16:09:52.3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8161">
    <iact:property name="dataType"/>
    <iact:actionData xml:id="d0">
      <inkml:trace xmlns:inkml="http://www.w3.org/2003/InkML" xml:id="stk0" contextRef="#ctx0" brushRef="#br0">3085 9062 0,'76'0'137,"94"19"-122,-18-19-14,-1 19 14,95 18-14,-57-37 0,1 19 13,-39 19 1,0-38-14,-56 0 14,19 0-8,-20-19-6,-18 19 0,19-19 12,-20 0 3,20 19-15,-38 0 14,37-19-14,20 19 13,-38 0-13,75-18 0,-37 18 13,37 0-13,-19 0 20,-18 0-20,0 0 0,-39 0 12,58-38-12,-57 38 14,18 0 1,-18 0-15,0 0 13,18 0-13,20 0 0,-20 19 13,20 0-13,-19-19 20,-20 18-20,20-18 14,-19 0-14,18 19 0,-18-19 12,19 19 3,-20 0-15,20 19 13,-38-19-13,37 0 14,-37 0-14,19-19 0,-19 19 19,-1 0-19,1 0 14,19-1-14,-38-18 0,-38 19 12,19-19 3,0 0-15</inkml:trace>
    </iact:actionData>
  </iact:action>
  <iact:action type="add" startTime="51265">
    <iact:property name="dataType"/>
    <iact:actionData xml:id="d1">
      <inkml:trace xmlns:inkml="http://www.w3.org/2003/InkML" xml:id="stk1" contextRef="#ctx0" brushRef="#br0">11072 12732 0,'57'0'131,"57"0"-130,-39 0 13,39 0-13,-19 0 19,-20 0-18,1 0-1,0 0 13,-20-19-13,-18 19 14,-19 0-14,19 0 13,-19 0-13,19 0 14,19 0-14,-1 0 14,1 0-14,38 19 18,75 19-2,19-38-1,-18 0-1,-39 18 1,-75-18 0,-38 0 1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1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5.03937" units="1/cm"/>
          <inkml:channelProperty channel="Y" name="resolution" value="85.2071" units="1/cm"/>
          <inkml:channelProperty channel="T" name="resolution" value="1" units="1/dev"/>
        </inkml:channelProperties>
      </inkml:inkSource>
      <inkml:timestamp xml:id="ts0" timeString="2017-04-07T16:15:57.0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5410">
    <iact:property name="dataType"/>
    <iact:actionData xml:id="d0">
      <inkml:trace xmlns:inkml="http://www.w3.org/2003/InkML" xml:id="stk0" contextRef="#ctx0" brushRef="#br0">16410 8664 0,'0'0'1,"-19"-37"0,19 18 12,-19 19-12,19-19 17,-19 0-15,0 0-2,0 0 13,-19 0-13,-19 0 14,1 0-14,-39 0 14,19 0-14,-94-18 13,19 18-13,-58 0 14,58 19-14,37-38 18,-56 19-17,56 19-1,-37 0 13,0 0-13,-1 0 14,1 0-14,56 0 14,19 0-14,1 0 13,18 19-13,0 0 14,-19 19-14,20 37 19,-20-18-19,19 19 0,-37 18 14,18 1-14,-38 56 13,1-18-13,-1 37 14,1 0-14,-1 0 14,0 39-14,1-39 13,-20 76-13,58-19 19,-58 19-19,20 0 0,18 18 13,0 20-13,39-19 14,-1 0-14,19 0 14,19 19-14,19-57 13,0 0-13,0 0 14,0 0-14,38-38 19,-19 57-19,38-95 0,18-19 14,1-37-14,38 19 14,-39 18-14,1-37 13,19 18-13,18-18 14,20 18-14,37-37 13,0 18-13,-18-18 19,56 19-19,0-39 0,19 1 14,38-38-14,0-19 13,38 38-13,19-19 14,75-19-14,-18 0 14,-38 0-14,-39 0 13,-74 0-13,-20-57 19,-38-56-19,0-58 0,20-75 14,-1 0-14,19-18 13,-56 37-13,-20-19 14,-56 38-14,-38-19 14,-38-38-14,-19 38 13,-38-57-13,0 19 19,-38-19-19,39 57 0,-1 19 14,-38 57-14,-18-19 14,18 56-14,-18-56 13,-1 37-13,-56-18 14,-1-19-14,-18 19 13,57-20-13,-1 58 19,19 18-19,20 1 0,-20-20 14,39 19 0,18 1-14,-19 18 14,38 19-14,0 39 0,19-20 13,1 19-13,-1 0 13,19 0-13</inkml:trace>
    </iact:actionData>
  </iact:action>
  <iact:action type="add" startTime="47044">
    <iact:property name="dataType"/>
    <iact:actionData xml:id="d1">
      <inkml:trace xmlns:inkml="http://www.w3.org/2003/InkML" xml:id="stk1" contextRef="#ctx0" brushRef="#br0">20365 8967 0,'0'0'0,"-75"0"4,18 0-3,0 0 14,0 19-14,-18 0 14,-1 19-14,-19-19 13,39 0-13,-39 0 0,38-1 13,0 1 2,-18 19-15,18-19 13,0 38-7,0 0-6,19-1 13,-18 20-13,-20 19 14,0-1-14,1 39 14,-20-1-9,19 38 2,0 1 0,20-1-3,-1-19-4,19 95 17,38-19-11,0 0-6,19-38 14,0 38-14,38-56 13,-1-1-13,20-19 14,38-37-9,-39 18 2,39-37 1,-19 18-5,-1-18-3,20-1 17,-20-18-11,39 19-6,-38-20 14,-1-37-14,1 0 0,0 0 13,18-19 1,209 37 1,37 1-1,-75-19 3,284 0 2,-341-38-4,57-19-15,208-38 13,-265 38-13,19-56 14,76-77 0,-114-37 3,114-378 2,-246 321-4,19-38-15,-20-359 13,-75 302-13,-57 39 14,-56-247 0,-39 114 3,-150-76 2,56 303-4,75 94-1,1 39-14,-265-114 14,170 132-9,-19 0 2,-19 0 5,-738-75 13,624 151-10,190 0 0,19 19-15,-133 18 13,209-37-13,37 0 14,-37 38 1,56-19 5,57-19-5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1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5.03937" units="1/cm"/>
          <inkml:channelProperty channel="Y" name="resolution" value="85.2071" units="1/cm"/>
          <inkml:channelProperty channel="T" name="resolution" value="1" units="1/dev"/>
        </inkml:channelProperties>
      </inkml:inkSource>
      <inkml:timestamp xml:id="ts0" timeString="2017-04-07T16:16:52.1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620">
    <iact:property name="dataType"/>
    <iact:actionData xml:id="d0">
      <inkml:trace xmlns:inkml="http://www.w3.org/2003/InkML" xml:id="stk0" contextRef="#ctx0" brushRef="#br0">15766 6281 0,'0'0'1,"-94"-19"4,18 0 0,-19 19-4,19 0 14,1-19-14,18 19 13,0 0-13,0 0 14,-18 0-14,-1 0 14,0 0-14,-18 0 13,-1 0-13,38 0 15,-18 0-15,-20 0 15,38 0-15,-19 0 0,-18 0 12,18 0-12,-19 0 14,-18 0-14,-1 19 14,-18-19-14,-20 0 13,1 19-13,19 19 20,-20-19-21,1 18 16,-20-18-15,20 0 13,-19 19-13,18-19 0,39-19 13,-58 38-13,20-38 14,-1 19-14,39-19 13,-20 19-13,-18 19 19,18-20-19,39 1 0,-20 0 14,20 19-14,18-19 13,-19 0-13,39 0 14,18 0-14,0 0 14,0 19-14,19-19 13,-19-1-13,19 20 19,0 0-19,0 0 0,0-19 14,1 38-14,-1-1 14,0-18 0,19 38-14,0-19 0,0-1 13,0 1-13,0-19 14,19 19-14,37 18 19,115 58-4,132 37 0,18-56-1,153-58 1,55 1 0,153 0 1,340-19 3,-530-19-4,-38-19 0,-18 37-1,-58-37 1,-56-37 1,0-39 3,-171 38-4,-94-19 0,-19-18-1,-38-39 1,-76-75 1,-94-95 4,37 95-6,-151 0 1,-38 19-1,-18 37 1,56 20 1,38 18 4,189 76-20,38 0 14,0 19 0</inkml:trace>
    </iact:actionData>
  </iact:action>
  <iact:action type="add" startTime="21813">
    <iact:property name="dataType"/>
    <iact:actionData xml:id="d1">
      <inkml:trace xmlns:inkml="http://www.w3.org/2003/InkML" xml:id="stk1" contextRef="#ctx0" brushRef="#br0">19135 9629 0,'95'0'153,"-1"0"-137,20 19-15,-38-19 13,18 0-13,-18 0 14,19 0-14,-39 0 13,1 0-13,-19 0 14,19 0-14,-38 0 0,19 0 18,0 0-18,-1 0 14,20 0-14,0 0 14,19 38-14,-20-19 13,1 0-13,0 0 14,19 0-14,-20 0 14,-37-19-14,0 0 16,0 18-14,0-18 97,0 0-68,19 0-16,-19 0-15,0 0 13,0 0-13,-76-18 314,-76-58-314,1 19 15,-19-19-11,18 20-4,-37-39 14,37 57-14,58 0 13,-20 1-13,19 18 14,19 0-14,1 0 13,-20 0-13,19 19 14,0-19-14,1 19 15,-20 0-11,19 0-4,0 0 14,19 0-14,-18 0 13,-1 0-13,-19-38 14,19 38-14,20-19 14,-1 19-14,19 0 13,0 0 5,95 0 100,94 38-118,-19-19 14,1 19-14,18-19 13,-19 0-13,-18 19 14,-57-20-14,18 1 14,-18-19-14,-38 19 16,-19-19-14,0 19-2,0-19 14,0 0-14,0 0 13,18 19-13,1-19 14,-38 19-14,38 0 14,0-19-14,-19 19 13,19-19-13,-19 0 18,0 0-12,-1 0 9,1 0-2</inkml:trace>
    </iact:actionData>
  </iact:action>
  <iact:action type="add" startTime="37937">
    <iact:property name="dataType"/>
    <iact:actionData xml:id="d2">
      <inkml:trace xmlns:inkml="http://www.w3.org/2003/InkML" xml:id="stk2" contextRef="#ctx0" brushRef="#br0">5886 8154 0,'0'0'1,"-75"-19"0,37 0 12,0 0-12,-19 0 14,19 0-14,0 0 13,1 0-13,-1 0 0,-19 0 19,19 0-19,-38 1 14,20-20-14,-1 19 13,-19 0-13,0 0 14,-18 0-14,37 19 14,0-19-14,-19 0 13,20 0-13,-1 19 15,0-19-9,-19 19-6,20 0 0,-1-37 13,0 37-13,-19-19 13,20 19 2,-1 0-15,-38 19 0,19-1 19,-18 1-12,-1 0 0,19 0 0,-18 0 0,-1 0-1,38 19 0,-18-19 1,-1-19 0,0 19 0,20 0 0,-39 0-1,0-1-1,38 1 3,1 0-1,-39 19 0,0-19 0,20 0-1,-20 0 2,38 19-3,-18 18 2,18 1 0,19 0-1,19 19 2,0-20-1,-19 1 0,38 38 0,0-20-2,0 20 2,19-19 0,0 18-1,0 1 2,0-19-1,0 18 0,0 1-3,19-20 4,-19 20-2,56 0 4,1 37-5,38 0 2,56-18-7,0 37 0,1-37 19,-1-1-13,38 1-6,19-20 14,246 58 0,1-96 1,18-56 0,-133-94-1,20-114 2,132-190 4,-303 153-5,-75-1-1,-58-19 1,-18-19 0,-57-19 0,-132-37 8,18 132-9,0 94 1,-18 1-1,18 75 1,-18 0 1,56 19 3</inkml:trace>
    </iact:actionData>
  </iact:action>
  <iact:action type="add" startTime="49235">
    <iact:property name="dataType"/>
    <iact:actionData xml:id="d3">
      <inkml:trace xmlns:inkml="http://www.w3.org/2003/InkML" xml:id="stk3" contextRef="#ctx0" brushRef="#br0">5565 14813 0,'0'0'1,"37"19"14,1-1-11,-19 1-3,19 0 14,0 0-14,-19-19 14,19 0-14,0 19 13,18 19-13,39-19 14,-38 19-14,37 0 14,-37-20-14,95 58 15,18-19-15,-38 0 0,1 18 14,-1-18-14,-56-19 14,19 19-14,-20-1 18,-18 1-11,19 0-4,-38 0-3,0 18 14,-1-18-14,1 19 17,-19-19-17,0-1 0,0 1 14,0 19-14,-19-20 13,0 1-13,0 0 14,0 19-14,0-20 14,-19 1-14,0 0 13,0 19 3,-75 113 4,56-76-5,-19 20-1,0-77-14,19 20 14,-18 19 0,-1-39 2,19-18 4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C4673E-2C0D-4481-B795-315AE0EB6A82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3E307-71D0-404A-9E00-F547F6A4F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45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 1:</a:t>
            </a:r>
          </a:p>
          <a:p>
            <a:r>
              <a:rPr lang="en-US" dirty="0"/>
              <a:t>Today upper</a:t>
            </a:r>
            <a:r>
              <a:rPr lang="en-US" baseline="0" dirty="0"/>
              <a:t> airway </a:t>
            </a:r>
          </a:p>
          <a:p>
            <a:r>
              <a:rPr lang="en-US" baseline="0" dirty="0"/>
              <a:t>Vent fail</a:t>
            </a:r>
          </a:p>
          <a:p>
            <a:r>
              <a:rPr lang="en-US" baseline="0" dirty="0"/>
              <a:t>ABG</a:t>
            </a:r>
          </a:p>
          <a:p>
            <a:r>
              <a:rPr lang="en-US" baseline="0" dirty="0"/>
              <a:t>Part 2:</a:t>
            </a:r>
          </a:p>
          <a:p>
            <a:r>
              <a:rPr lang="en-US" baseline="0" dirty="0"/>
              <a:t>Infection</a:t>
            </a:r>
          </a:p>
          <a:p>
            <a:r>
              <a:rPr lang="en-US" baseline="0" dirty="0"/>
              <a:t>ARDS</a:t>
            </a:r>
          </a:p>
          <a:p>
            <a:r>
              <a:rPr lang="en-US" baseline="0" dirty="0"/>
              <a:t>Vents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35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over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65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can’t hold my breath much longer!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43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we have a VQ mismatch:</a:t>
            </a:r>
          </a:p>
          <a:p>
            <a:r>
              <a:rPr lang="en-US" sz="1200" dirty="0"/>
              <a:t>Organ hypoxia affects all body systems</a:t>
            </a:r>
          </a:p>
          <a:p>
            <a:r>
              <a:rPr lang="en-US" sz="1200" dirty="0"/>
              <a:t>Ventilatory failure more serious</a:t>
            </a:r>
          </a:p>
          <a:p>
            <a:r>
              <a:rPr lang="en-US" sz="1200" dirty="0"/>
              <a:t>Acute Respiratory Acidosis</a:t>
            </a:r>
          </a:p>
          <a:p>
            <a:r>
              <a:rPr lang="en-US" sz="1200" dirty="0"/>
              <a:t>Impaired cellular function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41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Respiratory</a:t>
            </a:r>
            <a:r>
              <a:rPr lang="en-US" baseline="0" dirty="0"/>
              <a:t> failure=sudden life threatening</a:t>
            </a:r>
          </a:p>
          <a:p>
            <a:r>
              <a:rPr lang="en-US" baseline="0" dirty="0"/>
              <a:t>Cant keep up with O2 CO2 balance</a:t>
            </a:r>
          </a:p>
          <a:p>
            <a:endParaRPr lang="en-US" baseline="0" dirty="0"/>
          </a:p>
          <a:p>
            <a:r>
              <a:rPr lang="en-US" dirty="0"/>
              <a:t>PaO</a:t>
            </a:r>
            <a:r>
              <a:rPr lang="en-US" baseline="-25000" dirty="0"/>
              <a:t>2</a:t>
            </a:r>
            <a:r>
              <a:rPr lang="en-US" dirty="0"/>
              <a:t> &lt;50mm hg hypoxemia</a:t>
            </a:r>
          </a:p>
          <a:p>
            <a:r>
              <a:rPr lang="en-US" dirty="0"/>
              <a:t>PaCO</a:t>
            </a:r>
            <a:r>
              <a:rPr lang="en-US" baseline="-25000" dirty="0"/>
              <a:t>2</a:t>
            </a:r>
            <a:r>
              <a:rPr lang="en-US" dirty="0"/>
              <a:t>&gt;50 Hypercapnia</a:t>
            </a:r>
          </a:p>
          <a:p>
            <a:r>
              <a:rPr lang="en-US" dirty="0"/>
              <a:t>pH &lt;7.35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61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 respiration is exchange</a:t>
            </a:r>
          </a:p>
          <a:p>
            <a:r>
              <a:rPr lang="en-US" dirty="0"/>
              <a:t>Typo on student version-decrease O2</a:t>
            </a:r>
            <a:r>
              <a:rPr lang="en-US" baseline="0" dirty="0"/>
              <a:t> not CO2</a:t>
            </a:r>
          </a:p>
          <a:p>
            <a:r>
              <a:rPr lang="en-US" sz="1200" dirty="0"/>
              <a:t>Interferes with the V/Q relationship</a:t>
            </a:r>
          </a:p>
          <a:p>
            <a:r>
              <a:rPr lang="en-US" sz="1200" dirty="0"/>
              <a:t>Increased O</a:t>
            </a:r>
            <a:r>
              <a:rPr lang="en-US" sz="1200" baseline="-25000" dirty="0"/>
              <a:t>2</a:t>
            </a:r>
            <a:r>
              <a:rPr lang="en-US" sz="1200" dirty="0"/>
              <a:t> demands</a:t>
            </a:r>
          </a:p>
          <a:p>
            <a:r>
              <a:rPr lang="en-US" sz="1200" dirty="0"/>
              <a:t>Progressive increase CO</a:t>
            </a:r>
            <a:r>
              <a:rPr lang="en-US" sz="1200" baseline="-25000" dirty="0"/>
              <a:t>2</a:t>
            </a:r>
            <a:r>
              <a:rPr lang="en-US" sz="1200" dirty="0"/>
              <a:t>, decrease O</a:t>
            </a:r>
            <a:r>
              <a:rPr lang="en-US" sz="1200" baseline="-25000" dirty="0"/>
              <a:t>2</a:t>
            </a:r>
          </a:p>
          <a:p>
            <a:r>
              <a:rPr lang="en-US" sz="1200" dirty="0"/>
              <a:t>Work of breathing increases=muscle fatigue</a:t>
            </a:r>
            <a:endParaRPr lang="en-US" sz="1200" baseline="-2500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36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Causes</a:t>
            </a:r>
          </a:p>
          <a:p>
            <a:r>
              <a:rPr lang="en-US" sz="1200" dirty="0"/>
              <a:t>Decreased respiratory drive</a:t>
            </a:r>
          </a:p>
          <a:p>
            <a:r>
              <a:rPr lang="en-US" sz="1200" dirty="0"/>
              <a:t>Dysfunction in chest wall</a:t>
            </a:r>
          </a:p>
          <a:p>
            <a:r>
              <a:rPr lang="en-US" sz="1200" dirty="0"/>
              <a:t>Dysfunction of lung parenchyma</a:t>
            </a:r>
          </a:p>
          <a:p>
            <a:r>
              <a:rPr lang="en-US" sz="1200" dirty="0"/>
              <a:t>Complication of major thoracic</a:t>
            </a:r>
            <a:r>
              <a:rPr lang="en-US" sz="1200" baseline="0" dirty="0"/>
              <a:t>/</a:t>
            </a:r>
            <a:r>
              <a:rPr lang="en-US" sz="1200" baseline="0" dirty="0" err="1"/>
              <a:t>abd</a:t>
            </a:r>
            <a:r>
              <a:rPr lang="en-US" sz="1200" baseline="0" dirty="0"/>
              <a:t> surgery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07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Dyspnea/tachypnea</a:t>
            </a:r>
          </a:p>
          <a:p>
            <a:r>
              <a:rPr lang="en-US" sz="1200" dirty="0"/>
              <a:t>Restlessness</a:t>
            </a:r>
          </a:p>
          <a:p>
            <a:r>
              <a:rPr lang="en-US" sz="1200" dirty="0"/>
              <a:t>Cyanosis</a:t>
            </a:r>
          </a:p>
          <a:p>
            <a:r>
              <a:rPr lang="en-US" sz="1200" dirty="0"/>
              <a:t>Dysrhythmias</a:t>
            </a:r>
          </a:p>
          <a:p>
            <a:r>
              <a:rPr lang="en-US" sz="1200" dirty="0"/>
              <a:t>ALOC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97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 ventilation is air flow</a:t>
            </a:r>
          </a:p>
          <a:p>
            <a:r>
              <a:rPr lang="en-US" dirty="0"/>
              <a:t>Ventilation</a:t>
            </a:r>
            <a:r>
              <a:rPr lang="en-US" baseline="0" dirty="0"/>
              <a:t> failure</a:t>
            </a:r>
          </a:p>
          <a:p>
            <a:r>
              <a:rPr lang="en-US" sz="2800" dirty="0"/>
              <a:t>Can’t  move air adequately in/out</a:t>
            </a:r>
          </a:p>
          <a:p>
            <a:r>
              <a:rPr lang="en-US" sz="2800" dirty="0"/>
              <a:t>Increased CO</a:t>
            </a:r>
            <a:r>
              <a:rPr lang="en-US" sz="2800" baseline="-25000" dirty="0"/>
              <a:t>2</a:t>
            </a:r>
          </a:p>
          <a:p>
            <a:r>
              <a:rPr lang="en-US" sz="2800" dirty="0"/>
              <a:t>Causes </a:t>
            </a:r>
          </a:p>
          <a:p>
            <a:pPr lvl="1"/>
            <a:r>
              <a:rPr lang="en-US" sz="2400" dirty="0"/>
              <a:t>Neuromuscular disorders</a:t>
            </a:r>
          </a:p>
          <a:p>
            <a:pPr lvl="1"/>
            <a:r>
              <a:rPr lang="en-US" sz="2400" dirty="0"/>
              <a:t>Respiratory muscle fatigue</a:t>
            </a:r>
          </a:p>
          <a:p>
            <a:pPr lvl="1"/>
            <a:r>
              <a:rPr lang="en-US" sz="2400" dirty="0"/>
              <a:t>COPD</a:t>
            </a:r>
          </a:p>
          <a:p>
            <a:r>
              <a:rPr lang="en-US" sz="2800" dirty="0"/>
              <a:t>Acute respiratory acidosis</a:t>
            </a:r>
          </a:p>
          <a:p>
            <a:pPr lvl="1"/>
            <a:r>
              <a:rPr lang="en-US" sz="2400" dirty="0"/>
              <a:t>PaCO</a:t>
            </a:r>
            <a:r>
              <a:rPr lang="en-US" sz="2400" baseline="-25000" dirty="0"/>
              <a:t>2</a:t>
            </a:r>
            <a:r>
              <a:rPr lang="en-US" sz="2400" dirty="0"/>
              <a:t> &gt;50, pH &lt;7.3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0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Impaired diffusion across membrane</a:t>
            </a:r>
          </a:p>
          <a:p>
            <a:r>
              <a:rPr lang="en-US" sz="2800" dirty="0"/>
              <a:t>Causes:</a:t>
            </a:r>
          </a:p>
          <a:p>
            <a:pPr lvl="1"/>
            <a:r>
              <a:rPr lang="en-US" sz="2400" dirty="0"/>
              <a:t>ARDS</a:t>
            </a:r>
          </a:p>
          <a:p>
            <a:pPr lvl="1"/>
            <a:r>
              <a:rPr lang="en-US" sz="2400" dirty="0"/>
              <a:t>PE</a:t>
            </a:r>
          </a:p>
          <a:p>
            <a:pPr lvl="1"/>
            <a:r>
              <a:rPr lang="en-US" sz="2400" dirty="0"/>
              <a:t>Acute asthma attack</a:t>
            </a:r>
          </a:p>
          <a:p>
            <a:pPr lvl="1"/>
            <a:r>
              <a:rPr lang="en-US" sz="2400" dirty="0"/>
              <a:t>Pneumonia</a:t>
            </a:r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en-US" sz="2400" dirty="0"/>
              <a:t>Hypoxemia (PaO</a:t>
            </a:r>
            <a:r>
              <a:rPr lang="en-US" sz="2400" baseline="-25000" dirty="0"/>
              <a:t>2</a:t>
            </a:r>
            <a:r>
              <a:rPr lang="en-US" sz="2400" dirty="0"/>
              <a:t> &lt;60 on room air)</a:t>
            </a:r>
          </a:p>
          <a:p>
            <a:endParaRPr lang="en-US" sz="2800" dirty="0"/>
          </a:p>
          <a:p>
            <a:pPr lvl="1"/>
            <a:r>
              <a:rPr lang="en-US" sz="2400" dirty="0"/>
              <a:t>PaO</a:t>
            </a:r>
            <a:r>
              <a:rPr lang="en-US" sz="2400" baseline="-25000" dirty="0"/>
              <a:t>2</a:t>
            </a:r>
            <a:r>
              <a:rPr lang="en-US" sz="2400" dirty="0"/>
              <a:t> &gt;80 normal</a:t>
            </a:r>
          </a:p>
          <a:p>
            <a:pPr lvl="1"/>
            <a:r>
              <a:rPr lang="en-US" sz="2400" dirty="0"/>
              <a:t>PaO</a:t>
            </a:r>
            <a:r>
              <a:rPr lang="en-US" sz="2400" baseline="-25000" dirty="0"/>
              <a:t>2 </a:t>
            </a:r>
            <a:r>
              <a:rPr lang="en-US" sz="2400" dirty="0"/>
              <a:t>&lt;80 mild</a:t>
            </a:r>
          </a:p>
          <a:p>
            <a:pPr lvl="1"/>
            <a:r>
              <a:rPr lang="en-US" sz="2400" dirty="0"/>
              <a:t>PaO</a:t>
            </a:r>
            <a:r>
              <a:rPr lang="en-US" sz="2400" baseline="-25000" dirty="0"/>
              <a:t>2 </a:t>
            </a:r>
            <a:r>
              <a:rPr lang="en-US" sz="2400" dirty="0"/>
              <a:t>&lt;60 moderate</a:t>
            </a:r>
          </a:p>
          <a:p>
            <a:pPr lvl="1"/>
            <a:r>
              <a:rPr lang="en-US" sz="2400" dirty="0"/>
              <a:t>PaO</a:t>
            </a:r>
            <a:r>
              <a:rPr lang="en-US" sz="2400" baseline="-25000" dirty="0"/>
              <a:t>2 </a:t>
            </a:r>
            <a:r>
              <a:rPr lang="en-US" sz="2400" dirty="0"/>
              <a:t>&lt;40 severe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348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91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Resp</a:t>
            </a:r>
            <a:r>
              <a:rPr lang="en-US" dirty="0"/>
              <a:t> system provides for oxygen and CO2 removal</a:t>
            </a:r>
          </a:p>
          <a:p>
            <a:r>
              <a:rPr lang="en-US" dirty="0"/>
              <a:t>Largely dependent on surface area of alveoli</a:t>
            </a:r>
          </a:p>
          <a:p>
            <a:r>
              <a:rPr lang="en-US" dirty="0"/>
              <a:t>External-blow</a:t>
            </a:r>
            <a:r>
              <a:rPr lang="en-US" baseline="0" dirty="0"/>
              <a:t> off CO2</a:t>
            </a:r>
          </a:p>
          <a:p>
            <a:r>
              <a:rPr lang="en-US" baseline="0" dirty="0"/>
              <a:t>Internal-diffusion into bloodstream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0077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65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Students have a table (alternate</a:t>
            </a:r>
            <a:r>
              <a:rPr lang="en-US" baseline="0" dirty="0"/>
              <a:t> method)</a:t>
            </a:r>
            <a:r>
              <a:rPr lang="en-US" dirty="0"/>
              <a:t> on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317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Obtaining an ABG sample,</a:t>
            </a:r>
            <a:r>
              <a:rPr lang="en-US" baseline="0" dirty="0"/>
              <a:t> 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1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STUDENTS</a:t>
            </a:r>
            <a:r>
              <a:rPr lang="en-US" baseline="0" dirty="0"/>
              <a:t> DON’T HAVE</a:t>
            </a:r>
            <a:r>
              <a:rPr lang="en-US" dirty="0"/>
              <a:t>-their slide is slightly</a:t>
            </a:r>
            <a:r>
              <a:rPr lang="en-US" baseline="0" dirty="0"/>
              <a:t> different</a:t>
            </a:r>
            <a:endParaRPr lang="en-US" dirty="0"/>
          </a:p>
          <a:p>
            <a:r>
              <a:rPr lang="en-US" dirty="0"/>
              <a:t>pH: acid or alkaline?</a:t>
            </a:r>
          </a:p>
          <a:p>
            <a:r>
              <a:rPr lang="en-US" dirty="0"/>
              <a:t>CO2 &amp; </a:t>
            </a:r>
            <a:r>
              <a:rPr lang="en-US" dirty="0" err="1"/>
              <a:t>Bicarb</a:t>
            </a:r>
            <a:r>
              <a:rPr lang="en-US" dirty="0"/>
              <a:t>: acid or alkaline?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Let’s Practice!</a:t>
            </a:r>
          </a:p>
          <a:p>
            <a:r>
              <a:rPr lang="en-US" dirty="0"/>
              <a:t>These are from the syllabus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790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227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 </a:t>
            </a:r>
            <a:r>
              <a:rPr lang="en-US" dirty="0" err="1"/>
              <a:t>Resp</a:t>
            </a:r>
            <a:r>
              <a:rPr lang="en-US" dirty="0"/>
              <a:t> </a:t>
            </a:r>
            <a:r>
              <a:rPr lang="en-US" dirty="0" err="1"/>
              <a:t>Alk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305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Respiratory alkalosis</a:t>
            </a:r>
          </a:p>
          <a:p>
            <a:r>
              <a:rPr lang="en-US" dirty="0"/>
              <a:t>Causes? </a:t>
            </a:r>
          </a:p>
          <a:p>
            <a:r>
              <a:rPr lang="en-US" dirty="0"/>
              <a:t>Caused by respiratory</a:t>
            </a:r>
          </a:p>
          <a:p>
            <a:r>
              <a:rPr lang="en-US" dirty="0"/>
              <a:t>Hyperventilation-anxiety, pain</a:t>
            </a:r>
          </a:p>
          <a:p>
            <a:r>
              <a:rPr lang="en-US" dirty="0" err="1"/>
              <a:t>Resp</a:t>
            </a:r>
            <a:r>
              <a:rPr lang="en-US" dirty="0"/>
              <a:t> stimulation from drugs</a:t>
            </a:r>
          </a:p>
          <a:p>
            <a:r>
              <a:rPr lang="en-US" dirty="0"/>
              <a:t>Gram </a:t>
            </a:r>
            <a:r>
              <a:rPr lang="en-US" dirty="0" err="1"/>
              <a:t>neg</a:t>
            </a:r>
            <a:r>
              <a:rPr lang="en-US" dirty="0"/>
              <a:t> bacteremia</a:t>
            </a:r>
          </a:p>
          <a:p>
            <a:r>
              <a:rPr lang="en-US" dirty="0"/>
              <a:t>PE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945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 Met </a:t>
            </a:r>
            <a:r>
              <a:rPr lang="en-US" dirty="0" err="1"/>
              <a:t>Alk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006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Metabolic alkalosis</a:t>
            </a:r>
          </a:p>
          <a:p>
            <a:r>
              <a:rPr lang="en-US" dirty="0"/>
              <a:t>Causes?</a:t>
            </a:r>
          </a:p>
          <a:p>
            <a:r>
              <a:rPr lang="en-US" dirty="0" err="1"/>
              <a:t>Bicarb</a:t>
            </a:r>
            <a:r>
              <a:rPr lang="en-US" dirty="0"/>
              <a:t> depletion</a:t>
            </a:r>
            <a:r>
              <a:rPr lang="en-US" baseline="0" dirty="0"/>
              <a:t> from diarrhea</a:t>
            </a:r>
          </a:p>
          <a:p>
            <a:r>
              <a:rPr lang="en-US" baseline="0" dirty="0"/>
              <a:t>Excessive production of acid from shock, endocrine disorders, drug intoxication</a:t>
            </a:r>
          </a:p>
          <a:p>
            <a:r>
              <a:rPr lang="en-US" baseline="0" dirty="0"/>
              <a:t>Renal disease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50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Dude, you should definitely</a:t>
            </a:r>
            <a:r>
              <a:rPr lang="en-US" baseline="0" dirty="0"/>
              <a:t> come to this pool party.</a:t>
            </a:r>
          </a:p>
          <a:p>
            <a:r>
              <a:rPr lang="en-US" dirty="0"/>
              <a:t>There are 2 hydrogens for every oxygen out there!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08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Diagram illustrating respiration</a:t>
            </a:r>
            <a:r>
              <a:rPr lang="en-US" baseline="0" dirty="0"/>
              <a:t> and pressure gradient to allow diffusion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431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731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 compensating </a:t>
            </a:r>
            <a:r>
              <a:rPr lang="en-US" dirty="0" err="1"/>
              <a:t>Resp</a:t>
            </a:r>
            <a:r>
              <a:rPr lang="en-US" dirty="0"/>
              <a:t> Acid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435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Resp</a:t>
            </a:r>
            <a:r>
              <a:rPr lang="en-US" dirty="0"/>
              <a:t> acidosis</a:t>
            </a:r>
          </a:p>
          <a:p>
            <a:r>
              <a:rPr lang="en-US" dirty="0"/>
              <a:t>Causes?</a:t>
            </a:r>
          </a:p>
          <a:p>
            <a:r>
              <a:rPr lang="en-US" dirty="0"/>
              <a:t>CNS depression </a:t>
            </a:r>
          </a:p>
          <a:p>
            <a:r>
              <a:rPr lang="en-US" dirty="0" err="1"/>
              <a:t>Resp</a:t>
            </a:r>
            <a:r>
              <a:rPr lang="en-US" baseline="0" dirty="0"/>
              <a:t> arrest</a:t>
            </a:r>
          </a:p>
          <a:p>
            <a:r>
              <a:rPr lang="en-US" baseline="0" dirty="0"/>
              <a:t>Hypoventilation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731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 </a:t>
            </a:r>
            <a:r>
              <a:rPr lang="en-US" dirty="0" err="1"/>
              <a:t>Resp</a:t>
            </a:r>
            <a:r>
              <a:rPr lang="en-US" dirty="0"/>
              <a:t> Acid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184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Resp</a:t>
            </a:r>
            <a:r>
              <a:rPr lang="en-US" baseline="0" dirty="0"/>
              <a:t> acidosis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1780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 fully compensated </a:t>
            </a:r>
            <a:r>
              <a:rPr lang="en-US" dirty="0" err="1"/>
              <a:t>Resp</a:t>
            </a:r>
            <a:r>
              <a:rPr lang="en-US" dirty="0"/>
              <a:t> Acid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597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Resp</a:t>
            </a:r>
            <a:r>
              <a:rPr lang="en-US" dirty="0"/>
              <a:t> acidosis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80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Lets do a case study-if time</a:t>
            </a:r>
          </a:p>
          <a:p>
            <a:r>
              <a:rPr lang="en-US" dirty="0"/>
              <a:t>Stop here Pick up next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538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Play music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Props: (set out with a numbered card for each, can you identify?)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558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</a:t>
            </a:r>
            <a:r>
              <a:rPr lang="en-US" baseline="0" dirty="0"/>
              <a:t> 2:</a:t>
            </a:r>
          </a:p>
          <a:p>
            <a:r>
              <a:rPr lang="en-US" baseline="0" dirty="0"/>
              <a:t>Infection </a:t>
            </a:r>
          </a:p>
          <a:p>
            <a:r>
              <a:rPr lang="en-US" baseline="0" dirty="0"/>
              <a:t>ARDS </a:t>
            </a:r>
          </a:p>
          <a:p>
            <a:r>
              <a:rPr lang="en-US" baseline="0" dirty="0"/>
              <a:t>Vents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82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Ventilation-air</a:t>
            </a:r>
            <a:r>
              <a:rPr lang="en-US" baseline="0" dirty="0"/>
              <a:t> moving in and out</a:t>
            </a:r>
          </a:p>
          <a:p>
            <a:r>
              <a:rPr lang="en-US" baseline="0" dirty="0"/>
              <a:t>Variances in air pressure are related to atmospheric pressure (p490 12ed)</a:t>
            </a:r>
          </a:p>
          <a:p>
            <a:r>
              <a:rPr lang="en-US" dirty="0"/>
              <a:t>Resistance</a:t>
            </a:r>
            <a:r>
              <a:rPr lang="en-US" baseline="0" dirty="0"/>
              <a:t> determined by size of airway</a:t>
            </a:r>
          </a:p>
          <a:p>
            <a:r>
              <a:rPr lang="en-US" baseline="0" dirty="0"/>
              <a:t>Any pathology that affects bronchial size affects resistance</a:t>
            </a:r>
          </a:p>
          <a:p>
            <a:r>
              <a:rPr lang="en-US" baseline="0" dirty="0"/>
              <a:t>Compliance-ease of expansion and elasticity</a:t>
            </a:r>
          </a:p>
          <a:p>
            <a:r>
              <a:rPr lang="en-US" baseline="0" dirty="0"/>
              <a:t>Surfactant allows more compliance (decreases surface tension)</a:t>
            </a:r>
          </a:p>
          <a:p>
            <a:r>
              <a:rPr lang="en-US" baseline="0" dirty="0"/>
              <a:t>Imagine making a pizza and you don’t oil your hands first-you get a sticky mess</a:t>
            </a:r>
          </a:p>
          <a:p>
            <a:r>
              <a:rPr lang="en-US" baseline="0" dirty="0"/>
              <a:t>Oil your hands and the dough doesn’t stick to your hands</a:t>
            </a:r>
          </a:p>
          <a:p>
            <a:r>
              <a:rPr lang="en-US" baseline="0" dirty="0"/>
              <a:t>CLICK for pic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247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NOTES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Rhinitis-inflammation/irritation mucous membranes</a:t>
            </a:r>
            <a:r>
              <a:rPr lang="en-US" baseline="0" dirty="0"/>
              <a:t> nose,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	</a:t>
            </a:r>
            <a:r>
              <a:rPr lang="en-US" dirty="0"/>
              <a:t>acute, chronic, allergic, non</a:t>
            </a:r>
            <a:r>
              <a:rPr lang="en-US" baseline="0" dirty="0"/>
              <a:t> allergic</a:t>
            </a:r>
            <a:endParaRPr lang="en-US" dirty="0"/>
          </a:p>
          <a:p>
            <a:pPr lvl="1"/>
            <a:r>
              <a:rPr lang="en-US" dirty="0"/>
              <a:t>Pathophysiology-allergy, change temp,</a:t>
            </a:r>
            <a:r>
              <a:rPr lang="en-US" baseline="0" dirty="0"/>
              <a:t> OTC nasal decongestants, drug induced-ACE, Beta Blockers, Statins, antidepressants, ASA</a:t>
            </a:r>
            <a:endParaRPr lang="en-US" dirty="0"/>
          </a:p>
          <a:p>
            <a:pPr lvl="1"/>
            <a:r>
              <a:rPr lang="en-US" dirty="0"/>
              <a:t>S/S-runny nose, nasal congestion, sneezing, itching, HA</a:t>
            </a:r>
          </a:p>
          <a:p>
            <a:pPr lvl="1"/>
            <a:r>
              <a:rPr lang="en-US" dirty="0"/>
              <a:t>Medical </a:t>
            </a:r>
            <a:r>
              <a:rPr lang="en-US" dirty="0" err="1"/>
              <a:t>Mgt</a:t>
            </a:r>
            <a:r>
              <a:rPr lang="en-US" dirty="0"/>
              <a:t>- depends on cause, symptom </a:t>
            </a:r>
            <a:r>
              <a:rPr lang="en-US" dirty="0" err="1"/>
              <a:t>mgt</a:t>
            </a:r>
            <a:r>
              <a:rPr lang="en-US" dirty="0"/>
              <a:t> (antihistamine, corticosteroid sprays)</a:t>
            </a:r>
          </a:p>
          <a:p>
            <a:pPr lvl="1"/>
            <a:r>
              <a:rPr lang="en-US" dirty="0"/>
              <a:t>Nursing </a:t>
            </a:r>
            <a:r>
              <a:rPr lang="en-US" dirty="0" err="1"/>
              <a:t>Mgt</a:t>
            </a:r>
            <a:r>
              <a:rPr lang="en-US" dirty="0"/>
              <a:t>-education, avoid irritants, hand </a:t>
            </a:r>
            <a:r>
              <a:rPr lang="en-US" dirty="0" err="1"/>
              <a:t>hygeine</a:t>
            </a:r>
            <a:endParaRPr lang="en-US" dirty="0"/>
          </a:p>
          <a:p>
            <a:r>
              <a:rPr lang="en-US" dirty="0"/>
              <a:t>Viral Rhinitis (common cold)</a:t>
            </a:r>
          </a:p>
          <a:p>
            <a:pPr lvl="1"/>
            <a:r>
              <a:rPr lang="en-US" dirty="0"/>
              <a:t>Pathophysiology-acute inflammation of mucous membranes</a:t>
            </a:r>
          </a:p>
          <a:p>
            <a:pPr lvl="1"/>
            <a:r>
              <a:rPr lang="en-US" dirty="0"/>
              <a:t>S/S-low grade fever, nasal congestion, halitosis, sneezing, scratchy sore throat, malaise, chills, HA, muscle</a:t>
            </a:r>
            <a:r>
              <a:rPr lang="en-US" baseline="0" dirty="0"/>
              <a:t> ache</a:t>
            </a:r>
            <a:endParaRPr lang="en-US" dirty="0"/>
          </a:p>
          <a:p>
            <a:pPr lvl="1"/>
            <a:r>
              <a:rPr lang="en-US" dirty="0"/>
              <a:t>Medical </a:t>
            </a:r>
            <a:r>
              <a:rPr lang="en-US" dirty="0" err="1"/>
              <a:t>Mgt</a:t>
            </a:r>
            <a:r>
              <a:rPr lang="en-US" dirty="0"/>
              <a:t>-treat symptoms-</a:t>
            </a:r>
            <a:r>
              <a:rPr lang="en-US" baseline="0" dirty="0"/>
              <a:t> fluids, rest, NSAIDS, salt water gargle, antihistamine</a:t>
            </a:r>
            <a:endParaRPr lang="en-US" dirty="0"/>
          </a:p>
          <a:p>
            <a:pPr lvl="1"/>
            <a:r>
              <a:rPr lang="en-US" dirty="0"/>
              <a:t>Nursing </a:t>
            </a:r>
            <a:r>
              <a:rPr lang="en-US" dirty="0" err="1"/>
              <a:t>Mgt</a:t>
            </a:r>
            <a:r>
              <a:rPr lang="en-US" dirty="0"/>
              <a:t>-teaching </a:t>
            </a:r>
            <a:r>
              <a:rPr lang="en-US" dirty="0" err="1"/>
              <a:t>handwashing</a:t>
            </a:r>
            <a:r>
              <a:rPr lang="en-US" dirty="0"/>
              <a:t>, using tissues,</a:t>
            </a:r>
            <a:r>
              <a:rPr lang="en-US" baseline="0" dirty="0"/>
              <a:t> sneezing into arm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654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NOTES</a:t>
            </a:r>
          </a:p>
          <a:p>
            <a:r>
              <a:rPr lang="en-US" dirty="0"/>
              <a:t>Sinusitis-bacterial</a:t>
            </a:r>
            <a:r>
              <a:rPr lang="en-US" baseline="0" dirty="0"/>
              <a:t> or viral</a:t>
            </a:r>
            <a:endParaRPr lang="en-US" dirty="0"/>
          </a:p>
          <a:p>
            <a:pPr lvl="1"/>
            <a:r>
              <a:rPr lang="en-US" dirty="0"/>
              <a:t>Pathophysiology-usually follows a</a:t>
            </a:r>
            <a:r>
              <a:rPr lang="en-US" baseline="0" dirty="0"/>
              <a:t> viral URI or cold-can’t clear mucous and it stays in sinus cavities</a:t>
            </a:r>
            <a:endParaRPr lang="en-US" dirty="0"/>
          </a:p>
          <a:p>
            <a:pPr lvl="1"/>
            <a:r>
              <a:rPr lang="en-US" dirty="0"/>
              <a:t>S/S-nasal drainage, pain, pressure</a:t>
            </a:r>
          </a:p>
          <a:p>
            <a:pPr lvl="1"/>
            <a:r>
              <a:rPr lang="en-US" dirty="0"/>
              <a:t>Medical </a:t>
            </a:r>
            <a:r>
              <a:rPr lang="en-US" dirty="0" err="1"/>
              <a:t>Mgt</a:t>
            </a:r>
            <a:r>
              <a:rPr lang="en-US" dirty="0"/>
              <a:t>-bacterial-</a:t>
            </a:r>
            <a:r>
              <a:rPr lang="en-US" dirty="0" err="1"/>
              <a:t>abx</a:t>
            </a:r>
            <a:r>
              <a:rPr lang="en-US" dirty="0"/>
              <a:t>, saline</a:t>
            </a:r>
            <a:r>
              <a:rPr lang="en-US" baseline="0" dirty="0"/>
              <a:t> lavage, decongestant</a:t>
            </a:r>
            <a:endParaRPr lang="en-US" dirty="0"/>
          </a:p>
          <a:p>
            <a:pPr lvl="1"/>
            <a:r>
              <a:rPr lang="en-US" dirty="0"/>
              <a:t>Nursing </a:t>
            </a:r>
            <a:r>
              <a:rPr lang="en-US" dirty="0" err="1"/>
              <a:t>Mgt</a:t>
            </a:r>
            <a:r>
              <a:rPr lang="en-US" dirty="0"/>
              <a:t>-teaching, hand washing, NSAIDS, saline lavage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453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NOTES</a:t>
            </a:r>
          </a:p>
          <a:p>
            <a:r>
              <a:rPr lang="en-US" dirty="0"/>
              <a:t>Pharyngitis-sore throat-inflammation</a:t>
            </a:r>
          </a:p>
          <a:p>
            <a:pPr lvl="1"/>
            <a:r>
              <a:rPr lang="en-US" dirty="0"/>
              <a:t>Pathophysiology-viral infection usually, can be bacterial</a:t>
            </a:r>
          </a:p>
          <a:p>
            <a:pPr lvl="1"/>
            <a:r>
              <a:rPr lang="en-US" dirty="0"/>
              <a:t>S/S-fiery red pharyngeal</a:t>
            </a:r>
            <a:r>
              <a:rPr lang="en-US" baseline="0" dirty="0"/>
              <a:t> membrane and tonsils, swollen lymph nodes</a:t>
            </a:r>
            <a:endParaRPr lang="en-US" dirty="0"/>
          </a:p>
          <a:p>
            <a:pPr lvl="1"/>
            <a:r>
              <a:rPr lang="en-US" dirty="0"/>
              <a:t>Medical </a:t>
            </a:r>
            <a:r>
              <a:rPr lang="en-US" dirty="0" err="1"/>
              <a:t>Mgt</a:t>
            </a:r>
            <a:r>
              <a:rPr lang="en-US" dirty="0"/>
              <a:t>-bacterial </a:t>
            </a:r>
            <a:r>
              <a:rPr lang="en-US" dirty="0" err="1"/>
              <a:t>abx</a:t>
            </a:r>
            <a:r>
              <a:rPr lang="en-US" dirty="0"/>
              <a:t> (PCN), supportive care, ASA, Tylenol,</a:t>
            </a:r>
            <a:r>
              <a:rPr lang="en-US" baseline="0" dirty="0"/>
              <a:t> salt water gargles</a:t>
            </a:r>
            <a:endParaRPr lang="en-US" dirty="0"/>
          </a:p>
          <a:p>
            <a:pPr lvl="1"/>
            <a:r>
              <a:rPr lang="en-US" dirty="0"/>
              <a:t>Nursing </a:t>
            </a:r>
            <a:r>
              <a:rPr lang="en-US" dirty="0" err="1"/>
              <a:t>Mgt</a:t>
            </a:r>
            <a:r>
              <a:rPr lang="en-US" dirty="0"/>
              <a:t>-symptoms, hand</a:t>
            </a:r>
            <a:r>
              <a:rPr lang="en-US" baseline="0" dirty="0"/>
              <a:t> washing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998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Laryngitis-inflammation of the larynx</a:t>
            </a:r>
          </a:p>
          <a:p>
            <a:pPr lvl="1"/>
            <a:r>
              <a:rPr lang="en-US" dirty="0"/>
              <a:t>Pathophysiology-voice abuse or environmental exposure (verbal vomit)</a:t>
            </a:r>
          </a:p>
          <a:p>
            <a:pPr lvl="1"/>
            <a:r>
              <a:rPr lang="en-US" dirty="0"/>
              <a:t>S/S-hoarseness, loss of voice, severe</a:t>
            </a:r>
            <a:r>
              <a:rPr lang="en-US" baseline="0" dirty="0"/>
              <a:t> cough</a:t>
            </a:r>
            <a:endParaRPr lang="en-US" dirty="0"/>
          </a:p>
          <a:p>
            <a:pPr lvl="1"/>
            <a:r>
              <a:rPr lang="en-US" dirty="0"/>
              <a:t>Medical </a:t>
            </a:r>
            <a:r>
              <a:rPr lang="en-US" dirty="0" err="1"/>
              <a:t>Mgt</a:t>
            </a:r>
            <a:r>
              <a:rPr lang="en-US" dirty="0"/>
              <a:t>- resting voice, avoiding irritants, eliminating</a:t>
            </a:r>
            <a:r>
              <a:rPr lang="en-US" baseline="0" dirty="0"/>
              <a:t> infection</a:t>
            </a:r>
            <a:endParaRPr lang="en-US" dirty="0"/>
          </a:p>
          <a:p>
            <a:pPr lvl="1"/>
            <a:r>
              <a:rPr lang="en-US" dirty="0"/>
              <a:t>Nursing </a:t>
            </a:r>
            <a:r>
              <a:rPr lang="en-US" dirty="0" err="1"/>
              <a:t>Mgt</a:t>
            </a:r>
            <a:r>
              <a:rPr lang="en-US" dirty="0"/>
              <a:t>-education-humidifier,</a:t>
            </a:r>
            <a:r>
              <a:rPr lang="en-US" baseline="0" dirty="0"/>
              <a:t> rest, fluids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296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Maintain patent airway</a:t>
            </a:r>
          </a:p>
          <a:p>
            <a:r>
              <a:rPr lang="en-US" dirty="0"/>
              <a:t>Relieve pain</a:t>
            </a:r>
          </a:p>
          <a:p>
            <a:r>
              <a:rPr lang="en-US" dirty="0"/>
              <a:t>Effective communication</a:t>
            </a:r>
          </a:p>
          <a:p>
            <a:r>
              <a:rPr lang="en-US" dirty="0"/>
              <a:t>Hydration</a:t>
            </a:r>
          </a:p>
          <a:p>
            <a:r>
              <a:rPr lang="en-US" dirty="0"/>
              <a:t>Knowledge to prevent upper airway infection</a:t>
            </a:r>
          </a:p>
          <a:p>
            <a:r>
              <a:rPr lang="en-US" dirty="0"/>
              <a:t>No complications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442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Maintain patent airway</a:t>
            </a:r>
          </a:p>
          <a:p>
            <a:r>
              <a:rPr lang="en-US" dirty="0"/>
              <a:t>Promote comfort</a:t>
            </a:r>
          </a:p>
          <a:p>
            <a:pPr lvl="1"/>
            <a:r>
              <a:rPr lang="en-US" dirty="0"/>
              <a:t>Analgesics</a:t>
            </a:r>
          </a:p>
          <a:p>
            <a:pPr lvl="1"/>
            <a:r>
              <a:rPr lang="en-US" dirty="0"/>
              <a:t>Gargles for sore throat</a:t>
            </a:r>
          </a:p>
          <a:p>
            <a:pPr lvl="1"/>
            <a:r>
              <a:rPr lang="en-US" dirty="0"/>
              <a:t>Hot packs sinus congestion</a:t>
            </a:r>
          </a:p>
          <a:p>
            <a:pPr lvl="1"/>
            <a:r>
              <a:rPr lang="en-US" dirty="0"/>
              <a:t>Ice to reduce swelling/bleeding post tonsillectomy/adenoidectomy</a:t>
            </a:r>
          </a:p>
          <a:p>
            <a:r>
              <a:rPr lang="en-US" dirty="0"/>
              <a:t>Rest</a:t>
            </a:r>
          </a:p>
          <a:p>
            <a:r>
              <a:rPr lang="en-US" dirty="0"/>
              <a:t>Refrain from speaking-alternate communication</a:t>
            </a:r>
          </a:p>
          <a:p>
            <a:r>
              <a:rPr lang="en-US" dirty="0"/>
              <a:t>Encourage liquids/appropriate foods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878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Prevention of upper airway infection</a:t>
            </a:r>
          </a:p>
          <a:p>
            <a:r>
              <a:rPr lang="en-US" sz="1200" dirty="0"/>
              <a:t>Emphasize frequent hand-washing</a:t>
            </a:r>
          </a:p>
          <a:p>
            <a:r>
              <a:rPr lang="en-US" sz="1200" dirty="0"/>
              <a:t>When to call MD</a:t>
            </a:r>
          </a:p>
          <a:p>
            <a:r>
              <a:rPr lang="en-US" sz="1200" dirty="0"/>
              <a:t>Complete antibiotics</a:t>
            </a:r>
          </a:p>
          <a:p>
            <a:r>
              <a:rPr lang="en-US" sz="1200" dirty="0"/>
              <a:t>Annual flu vaccine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497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NOTES</a:t>
            </a:r>
          </a:p>
          <a:p>
            <a:r>
              <a:rPr lang="en-US" dirty="0"/>
              <a:t>Epistaxis</a:t>
            </a:r>
            <a:r>
              <a:rPr lang="en-US" baseline="0" dirty="0"/>
              <a:t> nose bleed</a:t>
            </a:r>
          </a:p>
          <a:p>
            <a:r>
              <a:rPr lang="en-US" baseline="0" dirty="0"/>
              <a:t>Risks-HTN, infection, dry membranes, tumor, ASA</a:t>
            </a:r>
          </a:p>
          <a:p>
            <a:r>
              <a:rPr lang="en-US" baseline="0" dirty="0" err="1"/>
              <a:t>Mgmt</a:t>
            </a:r>
            <a:r>
              <a:rPr lang="en-US" baseline="0" dirty="0"/>
              <a:t>- lean forward and pinch bridge (prevent aspiration)</a:t>
            </a:r>
          </a:p>
          <a:p>
            <a:r>
              <a:rPr lang="en-US" baseline="0" dirty="0"/>
              <a:t>	phenylephrine-vasoconstrictor, tampon insertion, catheter with balloon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108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NOTES</a:t>
            </a:r>
          </a:p>
          <a:p>
            <a:r>
              <a:rPr lang="en-US" dirty="0"/>
              <a:t>Nasal obstruction</a:t>
            </a:r>
          </a:p>
          <a:p>
            <a:r>
              <a:rPr lang="en-US" dirty="0"/>
              <a:t>May lead to infection</a:t>
            </a:r>
          </a:p>
          <a:p>
            <a:r>
              <a:rPr lang="en-US" dirty="0"/>
              <a:t>Removal of obstruction</a:t>
            </a:r>
          </a:p>
          <a:p>
            <a:r>
              <a:rPr lang="en-US" dirty="0"/>
              <a:t>CLICK</a:t>
            </a:r>
          </a:p>
          <a:p>
            <a:r>
              <a:rPr lang="en-US" dirty="0"/>
              <a:t>Fracture of nose</a:t>
            </a:r>
          </a:p>
          <a:p>
            <a:r>
              <a:rPr lang="en-US" dirty="0"/>
              <a:t>Pain, bleeding,</a:t>
            </a:r>
            <a:r>
              <a:rPr lang="en-US" baseline="0" dirty="0"/>
              <a:t> swelling, better if fixed in first 3 hours</a:t>
            </a:r>
          </a:p>
          <a:p>
            <a:r>
              <a:rPr lang="en-US" baseline="0" dirty="0"/>
              <a:t>Ice, decongestant, monitor hematoma, airway obstruction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7294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PN-1: Oxygen assess</a:t>
            </a:r>
          </a:p>
          <a:p>
            <a:r>
              <a:rPr lang="en-US" sz="2800" dirty="0"/>
              <a:t>PN-2: Pneumococcal screening/vaccination</a:t>
            </a:r>
          </a:p>
          <a:p>
            <a:r>
              <a:rPr lang="en-US" sz="2800" dirty="0"/>
              <a:t>PN-3: Blood culture within 24 hours and </a:t>
            </a:r>
            <a:r>
              <a:rPr lang="en-US" sz="2800" b="1" dirty="0"/>
              <a:t>prior to 	1</a:t>
            </a:r>
            <a:r>
              <a:rPr lang="en-US" sz="2800" b="1" baseline="30000" dirty="0"/>
              <a:t>st</a:t>
            </a:r>
            <a:r>
              <a:rPr lang="en-US" sz="2800" b="1" dirty="0"/>
              <a:t> antibiotic</a:t>
            </a:r>
          </a:p>
          <a:p>
            <a:r>
              <a:rPr lang="en-US" sz="2800" dirty="0"/>
              <a:t>PN-4: Smoking cessation</a:t>
            </a:r>
          </a:p>
          <a:p>
            <a:r>
              <a:rPr lang="en-US" sz="2800" dirty="0"/>
              <a:t>PN-5: Antibiotic within 4-8 hours of </a:t>
            </a:r>
            <a:r>
              <a:rPr lang="en-US" sz="2800" dirty="0" err="1"/>
              <a:t>arival</a:t>
            </a:r>
            <a:endParaRPr lang="en-US" sz="2800" dirty="0"/>
          </a:p>
          <a:p>
            <a:pPr lvl="1"/>
            <a:r>
              <a:rPr lang="en-US" sz="2400" dirty="0"/>
              <a:t>PN-6: Immunocompetent patients within first 24 hours</a:t>
            </a:r>
          </a:p>
          <a:p>
            <a:r>
              <a:rPr lang="en-US" sz="2800" dirty="0"/>
              <a:t>PN-7: Flu vaccine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121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Illustration of ventilation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4464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Supportive treatment</a:t>
            </a:r>
          </a:p>
          <a:p>
            <a:pPr lvl="1"/>
            <a:r>
              <a:rPr lang="en-US" sz="2800" dirty="0"/>
              <a:t>Fluids, O2, antipyretics, antitussives, decongestant, antihistamine</a:t>
            </a:r>
          </a:p>
          <a:p>
            <a:r>
              <a:rPr lang="en-US" sz="3200" dirty="0"/>
              <a:t>Administration antibiotics based on gram stain</a:t>
            </a:r>
          </a:p>
          <a:p>
            <a:r>
              <a:rPr lang="en-US" sz="3200" dirty="0"/>
              <a:t>Empiric antibiotic therapy-if unknown organism</a:t>
            </a:r>
          </a:p>
          <a:p>
            <a:r>
              <a:rPr lang="en-US" sz="3200" dirty="0"/>
              <a:t>Antibiotics </a:t>
            </a:r>
            <a:r>
              <a:rPr lang="en-US" sz="3200" b="1" dirty="0"/>
              <a:t>only for bacterial </a:t>
            </a:r>
            <a:r>
              <a:rPr lang="en-US" sz="3200" dirty="0"/>
              <a:t>infection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458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706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have same chart, different look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258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ARDS is a non cardiac pulmonary</a:t>
            </a:r>
            <a:r>
              <a:rPr lang="en-US" baseline="0" dirty="0"/>
              <a:t> edema</a:t>
            </a:r>
            <a:endParaRPr lang="en-US" dirty="0"/>
          </a:p>
          <a:p>
            <a:r>
              <a:rPr lang="en-US" dirty="0"/>
              <a:t>CLICK for pic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8171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</a:t>
            </a:r>
            <a:r>
              <a:rPr lang="en-US" baseline="0" dirty="0"/>
              <a:t> 23-6</a:t>
            </a:r>
            <a:endParaRPr lang="en-US" dirty="0"/>
          </a:p>
          <a:p>
            <a:r>
              <a:rPr lang="en-US" dirty="0"/>
              <a:t>NO NOTES</a:t>
            </a:r>
          </a:p>
          <a:p>
            <a:r>
              <a:rPr lang="en-US" dirty="0"/>
              <a:t>Injury reduces normal blood flow to lungs</a:t>
            </a:r>
          </a:p>
          <a:p>
            <a:pPr marL="228600" indent="-228600">
              <a:buAutoNum type="arabicPeriod"/>
            </a:pPr>
            <a:r>
              <a:rPr lang="en-US" dirty="0"/>
              <a:t>Inflammatory</a:t>
            </a:r>
            <a:r>
              <a:rPr lang="en-US" baseline="0" dirty="0"/>
              <a:t> response-platelets aggregate, histamine, </a:t>
            </a:r>
            <a:r>
              <a:rPr lang="en-US" baseline="0" dirty="0" err="1"/>
              <a:t>bradykinin</a:t>
            </a:r>
            <a:r>
              <a:rPr lang="en-US" baseline="0" dirty="0"/>
              <a:t>, serotonin released</a:t>
            </a:r>
          </a:p>
          <a:p>
            <a:pPr marL="228600" indent="-228600">
              <a:buAutoNum type="arabicPeriod"/>
            </a:pPr>
            <a:r>
              <a:rPr lang="en-US" baseline="0" dirty="0"/>
              <a:t>Released substances damage capillaries- </a:t>
            </a:r>
            <a:r>
              <a:rPr lang="en-US" baseline="0" dirty="0" err="1"/>
              <a:t>inc</a:t>
            </a:r>
            <a:r>
              <a:rPr lang="en-US" baseline="0" dirty="0"/>
              <a:t> permeability, fluids move to tissue</a:t>
            </a:r>
          </a:p>
          <a:p>
            <a:pPr marL="228600" indent="-228600">
              <a:buAutoNum type="arabicPeriod"/>
            </a:pPr>
            <a:r>
              <a:rPr lang="en-US" baseline="0" dirty="0"/>
              <a:t>Permeability worsens, proteins and fluids leak out, pulmonary edema</a:t>
            </a:r>
          </a:p>
          <a:p>
            <a:pPr marL="228600" indent="-228600">
              <a:buAutoNum type="arabicPeriod"/>
            </a:pPr>
            <a:r>
              <a:rPr lang="en-US" baseline="0" dirty="0"/>
              <a:t>Dec blood flow and fluids damage surfactant, alveoli collapse, impaired gas exchange</a:t>
            </a:r>
          </a:p>
          <a:p>
            <a:pPr marL="228600" indent="-228600">
              <a:buAutoNum type="arabicPeriod"/>
            </a:pPr>
            <a:r>
              <a:rPr lang="en-US" baseline="0" dirty="0"/>
              <a:t>Oxygenation impaired, CO2 crosses easily-oxygen and CO2 low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Pulm</a:t>
            </a:r>
            <a:r>
              <a:rPr lang="en-US" baseline="0" dirty="0"/>
              <a:t> edema worsens and inflammation leads to fibrosis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328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NOTES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/>
              <a:t>Lung sounds:  from clear to crackles to wheezes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/>
              <a:t>Tidal volume decreases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/>
              <a:t>Increasing restlessness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 err="1"/>
              <a:t>Dyspneic</a:t>
            </a:r>
            <a:r>
              <a:rPr lang="en-US" b="1" dirty="0"/>
              <a:t> and tachypnea 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/>
              <a:t>02 </a:t>
            </a:r>
            <a:r>
              <a:rPr lang="en-US" b="1" dirty="0" err="1"/>
              <a:t>satuaration</a:t>
            </a:r>
            <a:r>
              <a:rPr lang="en-US" b="1" dirty="0"/>
              <a:t> decreases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>
                <a:sym typeface="PressWriter Symbols" pitchFamily="2" charset="2"/>
              </a:rPr>
              <a:t>Cyanosis &amp; use of accessory muscles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>
                <a:sym typeface="PressWriter Symbols" pitchFamily="2" charset="2"/>
              </a:rPr>
              <a:t>Cough with blood-tinged, frothy sputum</a:t>
            </a:r>
            <a:endParaRPr lang="en-US" b="1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942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0277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Students</a:t>
            </a:r>
            <a:r>
              <a:rPr lang="en-US" baseline="0" dirty="0"/>
              <a:t> have different chart, same info</a:t>
            </a:r>
          </a:p>
          <a:p>
            <a:r>
              <a:rPr lang="en-US" baseline="0" dirty="0"/>
              <a:t>CLICKS FOR EACH EXIT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547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04180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D.  The patient with a massive PE will have a large region of lung</a:t>
            </a:r>
            <a:r>
              <a:rPr lang="en-US" baseline="0" dirty="0"/>
              <a:t> unavailable for perfusion.  This causes the patient to hyperventilate and blow off CO2, which crosses the unaffected side more readily.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52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pressures vary</a:t>
            </a:r>
            <a:r>
              <a:rPr lang="en-US" baseline="0" dirty="0"/>
              <a:t> depending on each of these areas, not going into detail here</a:t>
            </a:r>
          </a:p>
          <a:p>
            <a:r>
              <a:rPr lang="en-US" baseline="0" dirty="0"/>
              <a:t>STUDENTS HAVE DEFINITIONS OF EACH</a:t>
            </a:r>
          </a:p>
          <a:p>
            <a:r>
              <a:rPr lang="en-US" baseline="0" dirty="0"/>
              <a:t>CLICK for pic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7501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Resp</a:t>
            </a:r>
            <a:r>
              <a:rPr lang="en-US" dirty="0"/>
              <a:t> Part 3</a:t>
            </a:r>
          </a:p>
          <a:p>
            <a:r>
              <a:rPr lang="en-US" dirty="0"/>
              <a:t>Iron lung</a:t>
            </a:r>
          </a:p>
          <a:p>
            <a:r>
              <a:rPr lang="en-US" dirty="0"/>
              <a:t>Changed</a:t>
            </a:r>
            <a:r>
              <a:rPr lang="en-US" baseline="0" dirty="0"/>
              <a:t> pressures around body to force to breathe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1380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989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for sketch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5079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Students have complete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0511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for pic of old vent with bellow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9324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4460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5283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95102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3214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11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Diffusion-exchange oxygen and CO2</a:t>
            </a:r>
          </a:p>
          <a:p>
            <a:r>
              <a:rPr lang="en-US" dirty="0" err="1"/>
              <a:t>Pulm</a:t>
            </a:r>
            <a:r>
              <a:rPr lang="en-US" dirty="0"/>
              <a:t> Perfusion- blood flow through </a:t>
            </a:r>
            <a:r>
              <a:rPr lang="en-US" dirty="0" err="1"/>
              <a:t>pulm</a:t>
            </a:r>
            <a:r>
              <a:rPr lang="en-US" dirty="0"/>
              <a:t> circulation from R heart to L heart</a:t>
            </a:r>
          </a:p>
          <a:p>
            <a:r>
              <a:rPr lang="en-US" dirty="0"/>
              <a:t>Perfusion-many</a:t>
            </a:r>
            <a:r>
              <a:rPr lang="en-US" baseline="0" dirty="0"/>
              <a:t> factors: alveolar pressure high-capillaries squeezed and sometimes collapse, PA is high difficult to get blood to lungs</a:t>
            </a:r>
            <a:endParaRPr lang="en-US" dirty="0"/>
          </a:p>
          <a:p>
            <a:r>
              <a:rPr lang="en-US" dirty="0" err="1"/>
              <a:t>Pulm</a:t>
            </a:r>
            <a:r>
              <a:rPr lang="en-US" baseline="0" dirty="0"/>
              <a:t> press usually low-PA press 20-30/5-15 (compared to normal systemic BP)</a:t>
            </a:r>
          </a:p>
          <a:p>
            <a:r>
              <a:rPr lang="en-US" baseline="0" dirty="0"/>
              <a:t>When a person is upright, PA pressure not enough to perfuse the apex of lung</a:t>
            </a:r>
          </a:p>
          <a:p>
            <a:r>
              <a:rPr lang="en-US" baseline="0" dirty="0"/>
              <a:t>   -upper with poor supply, lower with max supply, middle mod supply</a:t>
            </a:r>
          </a:p>
          <a:p>
            <a:r>
              <a:rPr lang="en-US" baseline="0" dirty="0"/>
              <a:t>Turning a patient, more blood to the dependent lung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27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 ventilation</a:t>
            </a:r>
          </a:p>
          <a:p>
            <a:r>
              <a:rPr lang="en-US" dirty="0"/>
              <a:t>Q perfusion</a:t>
            </a:r>
          </a:p>
          <a:p>
            <a:r>
              <a:rPr lang="en-US" dirty="0"/>
              <a:t>A V/Q imbalance results in shunting of blood and lack of perfusion to certain areas=hypoxia</a:t>
            </a:r>
          </a:p>
          <a:p>
            <a:r>
              <a:rPr lang="en-US" dirty="0"/>
              <a:t>Blockages, compliance and gravity alter</a:t>
            </a:r>
            <a:r>
              <a:rPr lang="en-US" baseline="0" dirty="0"/>
              <a:t> ventilation</a:t>
            </a:r>
          </a:p>
          <a:p>
            <a:r>
              <a:rPr lang="en-US" baseline="0" dirty="0"/>
              <a:t>4 possible states</a:t>
            </a:r>
          </a:p>
          <a:p>
            <a:r>
              <a:rPr lang="en-US" baseline="0" dirty="0"/>
              <a:t>Normal-an equal amount of blood passes the alveolus with an equal amount of gas</a:t>
            </a:r>
          </a:p>
          <a:p>
            <a:r>
              <a:rPr lang="en-US" baseline="0" dirty="0"/>
              <a:t>High VQ ratio-dead space, ventilation exceeds perfusion, the alveoli don’t have enough blood supply for gas exchange</a:t>
            </a:r>
          </a:p>
          <a:p>
            <a:r>
              <a:rPr lang="en-US" baseline="0" dirty="0"/>
              <a:t>  -PE, cardiogenic shock</a:t>
            </a:r>
          </a:p>
          <a:p>
            <a:r>
              <a:rPr lang="en-US" baseline="0" dirty="0"/>
              <a:t>Low VQ ratio-shunting-perfusion exceeds ventilation, blood bypasses the alveoli without exchanging gas</a:t>
            </a:r>
          </a:p>
          <a:p>
            <a:r>
              <a:rPr lang="en-US" baseline="0" dirty="0"/>
              <a:t>  -obstruction of distal airways, PNA, atelectasis, tumor, mucus plug</a:t>
            </a:r>
          </a:p>
          <a:p>
            <a:r>
              <a:rPr lang="en-US" baseline="0" dirty="0"/>
              <a:t>Silent unit-absence or limited ventilation or perfusion, </a:t>
            </a:r>
            <a:r>
              <a:rPr lang="en-US" baseline="0" dirty="0" err="1"/>
              <a:t>pneumo</a:t>
            </a:r>
            <a:r>
              <a:rPr lang="en-US" baseline="0" dirty="0"/>
              <a:t> or ARDS</a:t>
            </a:r>
          </a:p>
          <a:p>
            <a:r>
              <a:rPr lang="en-US" baseline="0" dirty="0"/>
              <a:t>CLICK for PE </a:t>
            </a:r>
            <a:r>
              <a:rPr lang="en-US" baseline="0" dirty="0" err="1"/>
              <a:t>xray</a:t>
            </a:r>
            <a:endParaRPr lang="en-US" baseline="0" dirty="0"/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55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VQ scanner</a:t>
            </a:r>
          </a:p>
          <a:p>
            <a:r>
              <a:rPr lang="en-US" dirty="0"/>
              <a:t>Must</a:t>
            </a:r>
            <a:r>
              <a:rPr lang="en-US" baseline="0" dirty="0"/>
              <a:t> lie flat for 30-40 minutes</a:t>
            </a:r>
          </a:p>
          <a:p>
            <a:r>
              <a:rPr lang="en-US" baseline="0" dirty="0"/>
              <a:t>Using more CT scan then VQ scan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3E307-71D0-404A-9E00-F547F6A4FF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60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18D0-C835-4ABB-ABBC-5A6090266DBF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946F-CA33-4BE9-8A64-878BAD106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10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18D0-C835-4ABB-ABBC-5A6090266DBF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946F-CA33-4BE9-8A64-878BAD106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1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18D0-C835-4ABB-ABBC-5A6090266DBF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946F-CA33-4BE9-8A64-878BAD106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8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18D0-C835-4ABB-ABBC-5A6090266DBF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946F-CA33-4BE9-8A64-878BAD10652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6478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18D0-C835-4ABB-ABBC-5A6090266DBF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946F-CA33-4BE9-8A64-878BAD106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49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18D0-C835-4ABB-ABBC-5A6090266DBF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946F-CA33-4BE9-8A64-878BAD106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97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18D0-C835-4ABB-ABBC-5A6090266DBF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946F-CA33-4BE9-8A64-878BAD106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24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18D0-C835-4ABB-ABBC-5A6090266DBF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946F-CA33-4BE9-8A64-878BAD106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28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18D0-C835-4ABB-ABBC-5A6090266DBF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946F-CA33-4BE9-8A64-878BAD106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67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18D0-C835-4ABB-ABBC-5A6090266DBF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946F-CA33-4BE9-8A64-878BAD106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49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18D0-C835-4ABB-ABBC-5A6090266DBF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946F-CA33-4BE9-8A64-878BAD106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65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18D0-C835-4ABB-ABBC-5A6090266DBF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946F-CA33-4BE9-8A64-878BAD106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907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18D0-C835-4ABB-ABBC-5A6090266DBF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946F-CA33-4BE9-8A64-878BAD106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87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18D0-C835-4ABB-ABBC-5A6090266DBF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946F-CA33-4BE9-8A64-878BAD106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65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18D0-C835-4ABB-ABBC-5A6090266DBF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946F-CA33-4BE9-8A64-878BAD106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6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18D0-C835-4ABB-ABBC-5A6090266DBF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946F-CA33-4BE9-8A64-878BAD106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40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418D0-C835-4ABB-ABBC-5A6090266DBF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D946F-CA33-4BE9-8A64-878BAD106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05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31418D0-C835-4ABB-ABBC-5A6090266DBF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E9D946F-CA33-4BE9-8A64-878BAD1065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204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6" Type="http://schemas.openxmlformats.org/officeDocument/2006/relationships/image" Target="../media/image7.png"/><Relationship Id="rId5" Type="http://schemas.openxmlformats.org/officeDocument/2006/relationships/image" Target="../media/image80.jpg"/><Relationship Id="rId4" Type="http://schemas.openxmlformats.org/officeDocument/2006/relationships/notesSlide" Target="../notesSlides/notesSlide6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image" Target="../media/image20.gi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2.png"/><Relationship Id="rId5" Type="http://schemas.microsoft.com/office/2011/relationships/inkAction" Target="../ink/inkAction3.xml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0.m4a"/><Relationship Id="rId7" Type="http://schemas.openxmlformats.org/officeDocument/2006/relationships/image" Target="../media/image24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3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0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7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7.m4a"/><Relationship Id="rId7" Type="http://schemas.openxmlformats.org/officeDocument/2006/relationships/image" Target="../media/image28.png"/><Relationship Id="rId2" Type="http://schemas.openxmlformats.org/officeDocument/2006/relationships/audio" Target="../media/media26.mid"/><Relationship Id="rId1" Type="http://schemas.microsoft.com/office/2007/relationships/media" Target="../media/media26.mid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7.m4a"/><Relationship Id="rId9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7.png"/><Relationship Id="rId5" Type="http://schemas.openxmlformats.org/officeDocument/2006/relationships/image" Target="../media/image30.gif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0.m4a"/><Relationship Id="rId7" Type="http://schemas.openxmlformats.org/officeDocument/2006/relationships/image" Target="../media/image28.png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0.m4a"/><Relationship Id="rId9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1.m4a"/><Relationship Id="rId7" Type="http://schemas.openxmlformats.org/officeDocument/2006/relationships/image" Target="../media/image29.png"/><Relationship Id="rId2" Type="http://schemas.openxmlformats.org/officeDocument/2006/relationships/audio" Target="../media/media26.mid"/><Relationship Id="rId1" Type="http://schemas.microsoft.com/office/2007/relationships/media" Target="../media/media26.mid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1.m4a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7.png"/><Relationship Id="rId5" Type="http://schemas.openxmlformats.org/officeDocument/2006/relationships/image" Target="../media/image30.gif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11/relationships/inkAction" Target="../ink/inkAction1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3.m4a"/><Relationship Id="rId7" Type="http://schemas.openxmlformats.org/officeDocument/2006/relationships/image" Target="../media/image28.png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3.m4a"/><Relationship Id="rId9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7.png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35.m4a"/><Relationship Id="rId7" Type="http://schemas.openxmlformats.org/officeDocument/2006/relationships/image" Target="../media/image28.png"/><Relationship Id="rId2" Type="http://schemas.openxmlformats.org/officeDocument/2006/relationships/audio" Target="../media/media26.mid"/><Relationship Id="rId1" Type="http://schemas.microsoft.com/office/2007/relationships/media" Target="../media/media26.mid"/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5.m4a"/><Relationship Id="rId9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7.png"/><Relationship Id="rId5" Type="http://schemas.openxmlformats.org/officeDocument/2006/relationships/image" Target="../media/image30.gif"/><Relationship Id="rId4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7.m4a"/><Relationship Id="rId7" Type="http://schemas.openxmlformats.org/officeDocument/2006/relationships/image" Target="../media/image28.png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7.m4a"/><Relationship Id="rId9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7.png"/><Relationship Id="rId5" Type="http://schemas.openxmlformats.org/officeDocument/2006/relationships/image" Target="../media/image30.gif"/><Relationship Id="rId4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40.m4a"/><Relationship Id="rId7" Type="http://schemas.openxmlformats.org/officeDocument/2006/relationships/image" Target="../media/image28.png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0.m4a"/><Relationship Id="rId9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1.m4a"/><Relationship Id="rId7" Type="http://schemas.openxmlformats.org/officeDocument/2006/relationships/image" Target="../media/image29.png"/><Relationship Id="rId2" Type="http://schemas.openxmlformats.org/officeDocument/2006/relationships/audio" Target="../media/media26.mid"/><Relationship Id="rId1" Type="http://schemas.microsoft.com/office/2007/relationships/media" Target="../media/media26.mid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1.m4a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7.png"/><Relationship Id="rId5" Type="http://schemas.openxmlformats.org/officeDocument/2006/relationships/image" Target="../media/image30.gif"/><Relationship Id="rId4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7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11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7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7.png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7.png"/><Relationship Id="rId5" Type="http://schemas.openxmlformats.org/officeDocument/2006/relationships/image" Target="../media/image34.jpg"/><Relationship Id="rId4" Type="http://schemas.openxmlformats.org/officeDocument/2006/relationships/notesSlide" Target="../notesSlides/notesSlide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7.png"/><Relationship Id="rId5" Type="http://schemas.openxmlformats.org/officeDocument/2006/relationships/image" Target="../media/image35.jpg"/><Relationship Id="rId4" Type="http://schemas.openxmlformats.org/officeDocument/2006/relationships/notesSlide" Target="../notesSlides/notesSlide4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4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notesSlide" Target="../notesSlides/notesSlide41.xml"/><Relationship Id="rId9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7.png"/><Relationship Id="rId5" Type="http://schemas.openxmlformats.org/officeDocument/2006/relationships/image" Target="../media/image39.jpg"/><Relationship Id="rId4" Type="http://schemas.openxmlformats.org/officeDocument/2006/relationships/notesSlide" Target="../notesSlides/notesSlide4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7.png"/><Relationship Id="rId5" Type="http://schemas.openxmlformats.org/officeDocument/2006/relationships/image" Target="../media/image40.jpg"/><Relationship Id="rId4" Type="http://schemas.openxmlformats.org/officeDocument/2006/relationships/notesSlide" Target="../notesSlides/notesSlide4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7.pn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4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7.png"/><Relationship Id="rId5" Type="http://schemas.openxmlformats.org/officeDocument/2006/relationships/image" Target="../media/image42.jpg"/><Relationship Id="rId4" Type="http://schemas.openxmlformats.org/officeDocument/2006/relationships/notesSlide" Target="../notesSlides/notesSlide47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11/relationships/inkAction" Target="../ink/inkAction5.xml"/><Relationship Id="rId3" Type="http://schemas.openxmlformats.org/officeDocument/2006/relationships/audio" Target="../media/media55.m4a"/><Relationship Id="rId7" Type="http://schemas.openxmlformats.org/officeDocument/2006/relationships/image" Target="../media/image44.jpeg"/><Relationship Id="rId2" Type="http://schemas.microsoft.com/office/2007/relationships/media" Target="../media/media55.m4a"/><Relationship Id="rId1" Type="http://schemas.openxmlformats.org/officeDocument/2006/relationships/tags" Target="../tags/tag4.xml"/><Relationship Id="rId6" Type="http://schemas.openxmlformats.org/officeDocument/2006/relationships/image" Target="../media/image43.jpg"/><Relationship Id="rId5" Type="http://schemas.openxmlformats.org/officeDocument/2006/relationships/notesSlide" Target="../notesSlides/notesSlide48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47.png"/><Relationship Id="rId5" Type="http://schemas.microsoft.com/office/2011/relationships/inkAction" Target="../ink/inkAction6.xml"/><Relationship Id="rId4" Type="http://schemas.openxmlformats.org/officeDocument/2006/relationships/image" Target="../media/image4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48.png"/><Relationship Id="rId5" Type="http://schemas.microsoft.com/office/2011/relationships/inkAction" Target="../ink/inkAction7.xml"/><Relationship Id="rId4" Type="http://schemas.openxmlformats.org/officeDocument/2006/relationships/notesSlide" Target="../notesSlides/notesSlide4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61.m4a"/><Relationship Id="rId7" Type="http://schemas.openxmlformats.org/officeDocument/2006/relationships/image" Target="../media/image24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3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1.m4a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7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4" Type="http://schemas.openxmlformats.org/officeDocument/2006/relationships/image" Target="../media/image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64.m4a"/><Relationship Id="rId7" Type="http://schemas.openxmlformats.org/officeDocument/2006/relationships/diagramLayout" Target="../diagrams/layout1.xml"/><Relationship Id="rId2" Type="http://schemas.microsoft.com/office/2007/relationships/media" Target="../media/media64.m4a"/><Relationship Id="rId1" Type="http://schemas.openxmlformats.org/officeDocument/2006/relationships/tags" Target="../tags/tag5.xml"/><Relationship Id="rId6" Type="http://schemas.openxmlformats.org/officeDocument/2006/relationships/diagramData" Target="../diagrams/data1.xml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52.xml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4" Type="http://schemas.openxmlformats.org/officeDocument/2006/relationships/image" Target="../media/image7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media67.m4a"/><Relationship Id="rId7" Type="http://schemas.microsoft.com/office/2011/relationships/inkAction" Target="../ink/inkAction8.xml"/><Relationship Id="rId2" Type="http://schemas.microsoft.com/office/2007/relationships/media" Target="../media/media67.m4a"/><Relationship Id="rId1" Type="http://schemas.openxmlformats.org/officeDocument/2006/relationships/tags" Target="../tags/tag6.xml"/><Relationship Id="rId6" Type="http://schemas.openxmlformats.org/officeDocument/2006/relationships/image" Target="../media/image49.jpg"/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microsoft.com/office/2011/relationships/inkAction" Target="../ink/inkAction9.xml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5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54.png"/><Relationship Id="rId5" Type="http://schemas.microsoft.com/office/2011/relationships/inkAction" Target="../ink/inkAction10.xml"/><Relationship Id="rId4" Type="http://schemas.openxmlformats.org/officeDocument/2006/relationships/image" Target="../media/image5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6" Type="http://schemas.openxmlformats.org/officeDocument/2006/relationships/image" Target="../media/image55.png"/><Relationship Id="rId5" Type="http://schemas.microsoft.com/office/2011/relationships/inkAction" Target="../ink/inkAction11.xml"/><Relationship Id="rId4" Type="http://schemas.openxmlformats.org/officeDocument/2006/relationships/notesSlide" Target="../notesSlides/notesSlide5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6" Type="http://schemas.openxmlformats.org/officeDocument/2006/relationships/image" Target="../media/image57.png"/><Relationship Id="rId5" Type="http://schemas.microsoft.com/office/2011/relationships/inkAction" Target="../ink/inkAction12.xml"/><Relationship Id="rId4" Type="http://schemas.openxmlformats.org/officeDocument/2006/relationships/image" Target="../media/image56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6" Type="http://schemas.openxmlformats.org/officeDocument/2006/relationships/image" Target="../media/image58.png"/><Relationship Id="rId5" Type="http://schemas.microsoft.com/office/2011/relationships/inkAction" Target="../ink/inkAction13.xml"/><Relationship Id="rId4" Type="http://schemas.openxmlformats.org/officeDocument/2006/relationships/notesSlide" Target="../notesSlides/notesSlide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audio" Target="../media/media73.m4a"/><Relationship Id="rId7" Type="http://schemas.openxmlformats.org/officeDocument/2006/relationships/diagramLayout" Target="../diagrams/layout2.xml"/><Relationship Id="rId2" Type="http://schemas.microsoft.com/office/2007/relationships/media" Target="../media/media73.m4a"/><Relationship Id="rId1" Type="http://schemas.openxmlformats.org/officeDocument/2006/relationships/tags" Target="../tags/tag7.xml"/><Relationship Id="rId6" Type="http://schemas.openxmlformats.org/officeDocument/2006/relationships/diagramData" Target="../diagrams/data2.xml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57.xml"/><Relationship Id="rId10" Type="http://schemas.microsoft.com/office/2007/relationships/diagramDrawing" Target="../diagrams/drawing2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6" Type="http://schemas.microsoft.com/office/2011/relationships/inkAction" Target="../ink/inkAction14.xml"/><Relationship Id="rId5" Type="http://schemas.openxmlformats.org/officeDocument/2006/relationships/image" Target="../media/image59.jpeg"/><Relationship Id="rId4" Type="http://schemas.openxmlformats.org/officeDocument/2006/relationships/notesSlide" Target="../notesSlides/notesSlide58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75.m4a"/><Relationship Id="rId7" Type="http://schemas.openxmlformats.org/officeDocument/2006/relationships/image" Target="../media/image24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3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5.m4a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6" Type="http://schemas.openxmlformats.org/officeDocument/2006/relationships/image" Target="../media/image7.png"/><Relationship Id="rId5" Type="http://schemas.openxmlformats.org/officeDocument/2006/relationships/image" Target="../media/image61.jpg"/><Relationship Id="rId4" Type="http://schemas.openxmlformats.org/officeDocument/2006/relationships/notesSlide" Target="../notesSlides/notesSlide60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6" Type="http://schemas.microsoft.com/office/2011/relationships/inkAction" Target="../ink/inkAction15.xml"/><Relationship Id="rId5" Type="http://schemas.openxmlformats.org/officeDocument/2006/relationships/image" Target="../media/image62.jpeg"/><Relationship Id="rId4" Type="http://schemas.openxmlformats.org/officeDocument/2006/relationships/notesSlide" Target="../notesSlides/notesSlide61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media79.m4a"/><Relationship Id="rId7" Type="http://schemas.microsoft.com/office/2011/relationships/inkAction" Target="../ink/inkAction16.xml"/><Relationship Id="rId2" Type="http://schemas.microsoft.com/office/2007/relationships/media" Target="../media/media79.m4a"/><Relationship Id="rId1" Type="http://schemas.openxmlformats.org/officeDocument/2006/relationships/tags" Target="../tags/tag8.xml"/><Relationship Id="rId6" Type="http://schemas.openxmlformats.org/officeDocument/2006/relationships/image" Target="../media/image64.png"/><Relationship Id="rId5" Type="http://schemas.openxmlformats.org/officeDocument/2006/relationships/notesSlide" Target="../notesSlides/notesSlide6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77.xml.rels><?xml version="1.0" encoding="UTF-8" standalone="yes"?>
<Relationships xmlns="http://schemas.openxmlformats.org/package/2006/relationships"><Relationship Id="rId8" Type="http://schemas.microsoft.com/office/2011/relationships/inkAction" Target="../ink/inkAction17.xml"/><Relationship Id="rId3" Type="http://schemas.openxmlformats.org/officeDocument/2006/relationships/audio" Target="../media/media80.m4a"/><Relationship Id="rId7" Type="http://schemas.openxmlformats.org/officeDocument/2006/relationships/image" Target="../media/image67.jpeg"/><Relationship Id="rId2" Type="http://schemas.microsoft.com/office/2007/relationships/media" Target="../media/media80.m4a"/><Relationship Id="rId1" Type="http://schemas.openxmlformats.org/officeDocument/2006/relationships/tags" Target="../tags/tag9.xml"/><Relationship Id="rId6" Type="http://schemas.openxmlformats.org/officeDocument/2006/relationships/image" Target="../media/image66.jpeg"/><Relationship Id="rId5" Type="http://schemas.openxmlformats.org/officeDocument/2006/relationships/notesSlide" Target="../notesSlides/notesSlide63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4" Type="http://schemas.openxmlformats.org/officeDocument/2006/relationships/image" Target="../media/image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2.m4a"/><Relationship Id="rId7" Type="http://schemas.openxmlformats.org/officeDocument/2006/relationships/image" Target="../media/image7.png"/><Relationship Id="rId2" Type="http://schemas.microsoft.com/office/2007/relationships/media" Target="../media/media82.m4a"/><Relationship Id="rId1" Type="http://schemas.openxmlformats.org/officeDocument/2006/relationships/tags" Target="../tags/tag10.xml"/><Relationship Id="rId6" Type="http://schemas.openxmlformats.org/officeDocument/2006/relationships/image" Target="../media/image69.JPG"/><Relationship Id="rId5" Type="http://schemas.openxmlformats.org/officeDocument/2006/relationships/notesSlide" Target="../notesSlides/notesSlide64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8.m4a"/><Relationship Id="rId7" Type="http://schemas.microsoft.com/office/2011/relationships/inkAction" Target="../ink/inkAction2.xml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15.jp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4" Type="http://schemas.openxmlformats.org/officeDocument/2006/relationships/image" Target="../media/image7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18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notesSlide" Target="../notesSlides/notesSlide65.xml"/><Relationship Id="rId9" Type="http://schemas.openxmlformats.org/officeDocument/2006/relationships/image" Target="../media/image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4" Type="http://schemas.openxmlformats.org/officeDocument/2006/relationships/image" Target="../media/image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4" Type="http://schemas.openxmlformats.org/officeDocument/2006/relationships/image" Target="../media/image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4" Type="http://schemas.openxmlformats.org/officeDocument/2006/relationships/image" Target="../media/image7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4.png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6" Type="http://schemas.microsoft.com/office/2011/relationships/inkAction" Target="../ink/inkAction19.xml"/><Relationship Id="rId5" Type="http://schemas.openxmlformats.org/officeDocument/2006/relationships/image" Target="../media/image73.jpg"/><Relationship Id="rId4" Type="http://schemas.openxmlformats.org/officeDocument/2006/relationships/notesSlide" Target="../notesSlides/notesSlide66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89.m4a"/><Relationship Id="rId7" Type="http://schemas.openxmlformats.org/officeDocument/2006/relationships/image" Target="../media/image24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3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9.m4a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4" Type="http://schemas.openxmlformats.org/officeDocument/2006/relationships/image" Target="../media/image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6" Type="http://schemas.openxmlformats.org/officeDocument/2006/relationships/image" Target="../media/image7.png"/><Relationship Id="rId5" Type="http://schemas.openxmlformats.org/officeDocument/2006/relationships/image" Target="../media/image75.png"/><Relationship Id="rId4" Type="http://schemas.microsoft.com/office/2011/relationships/inkAction" Target="../ink/inkAction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4" Type="http://schemas.openxmlformats.org/officeDocument/2006/relationships/image" Target="../media/image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4" Type="http://schemas.openxmlformats.org/officeDocument/2006/relationships/image" Target="../media/image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4" Type="http://schemas.openxmlformats.org/officeDocument/2006/relationships/image" Target="../media/image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4" Type="http://schemas.openxmlformats.org/officeDocument/2006/relationships/image" Target="../media/image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6" Type="http://schemas.openxmlformats.org/officeDocument/2006/relationships/image" Target="../media/image76.png"/><Relationship Id="rId5" Type="http://schemas.microsoft.com/office/2011/relationships/inkAction" Target="../ink/inkAction21.xml"/><Relationship Id="rId4" Type="http://schemas.openxmlformats.org/officeDocument/2006/relationships/notesSlide" Target="../notesSlides/notesSlide6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4" Type="http://schemas.openxmlformats.org/officeDocument/2006/relationships/image" Target="../media/image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4" Type="http://schemas.openxmlformats.org/officeDocument/2006/relationships/image" Target="../media/image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6" Type="http://schemas.openxmlformats.org/officeDocument/2006/relationships/image" Target="../media/image7.png"/><Relationship Id="rId5" Type="http://schemas.openxmlformats.org/officeDocument/2006/relationships/image" Target="../media/image77.png"/><Relationship Id="rId4" Type="http://schemas.microsoft.com/office/2011/relationships/inkAction" Target="../ink/inkAction2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6" Type="http://schemas.openxmlformats.org/officeDocument/2006/relationships/image" Target="../media/image7.png"/><Relationship Id="rId5" Type="http://schemas.openxmlformats.org/officeDocument/2006/relationships/image" Target="../media/image78.png"/><Relationship Id="rId4" Type="http://schemas.microsoft.com/office/2011/relationships/inkAction" Target="../ink/inkAction2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5" Type="http://schemas.openxmlformats.org/officeDocument/2006/relationships/image" Target="../media/image7.png"/><Relationship Id="rId4" Type="http://schemas.openxmlformats.org/officeDocument/2006/relationships/image" Target="../media/image7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533400"/>
            <a:ext cx="7080026" cy="1828801"/>
          </a:xfrm>
        </p:spPr>
        <p:txBody>
          <a:bodyPr>
            <a:normAutofit/>
          </a:bodyPr>
          <a:lstStyle/>
          <a:p>
            <a:r>
              <a:rPr lang="en-US" sz="4800" dirty="0"/>
              <a:t>Acute Respiratory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2438400"/>
            <a:ext cx="7080026" cy="1049867"/>
          </a:xfrm>
        </p:spPr>
        <p:txBody>
          <a:bodyPr/>
          <a:lstStyle/>
          <a:p>
            <a:r>
              <a:rPr lang="en-US" dirty="0"/>
              <a:t>Part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143250"/>
            <a:ext cx="2726871" cy="318135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37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61"/>
    </mc:Choice>
    <mc:Fallback>
      <p:transition spd="slow" advTm="12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4800"/>
            <a:ext cx="4895850" cy="598820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47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01"/>
    </mc:Choice>
    <mc:Fallback>
      <p:transition spd="slow" advTm="23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04971" y="5638800"/>
            <a:ext cx="3291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I’m ready for a Nap!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38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50"/>
    </mc:Choice>
    <mc:Fallback>
      <p:transition spd="slow" advTm="57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304800"/>
            <a:ext cx="5010150" cy="640427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70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18"/>
    </mc:Choice>
    <mc:Fallback>
      <p:transition spd="slow" advTm="8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Respiratory system: </a:t>
            </a:r>
            <a:br>
              <a:rPr lang="en-US" dirty="0"/>
            </a:br>
            <a:r>
              <a:rPr lang="en-US" dirty="0"/>
              <a:t>Complications V/Q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1884849"/>
            <a:ext cx="7765322" cy="4058751"/>
          </a:xfrm>
        </p:spPr>
        <p:txBody>
          <a:bodyPr>
            <a:normAutofit/>
          </a:bodyPr>
          <a:lstStyle/>
          <a:p>
            <a:r>
              <a:rPr lang="en-US" sz="2800" dirty="0"/>
              <a:t>Organ hypoxia affects all body systems</a:t>
            </a:r>
          </a:p>
          <a:p>
            <a:r>
              <a:rPr lang="en-US" sz="2800" dirty="0"/>
              <a:t>Ventilatory failure more serious</a:t>
            </a:r>
          </a:p>
          <a:p>
            <a:r>
              <a:rPr lang="en-US" sz="2800" dirty="0"/>
              <a:t>Acute Respiratory Acidosis</a:t>
            </a:r>
          </a:p>
          <a:p>
            <a:r>
              <a:rPr lang="en-US" sz="2800" dirty="0"/>
              <a:t>Impaired cellular function</a:t>
            </a:r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198" y="3200400"/>
            <a:ext cx="2809875" cy="328612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86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87"/>
    </mc:Choice>
    <mc:Fallback>
      <p:transition spd="slow" advTm="23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Respiratory failure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Sudden, life threatening deterioration gas exchange</a:t>
            </a:r>
          </a:p>
          <a:p>
            <a:r>
              <a:rPr lang="en-US" sz="2800" dirty="0"/>
              <a:t>Exchange O</a:t>
            </a:r>
            <a:r>
              <a:rPr lang="en-US" sz="2800" baseline="-25000" dirty="0"/>
              <a:t>2</a:t>
            </a:r>
            <a:r>
              <a:rPr lang="en-US" sz="2800" dirty="0"/>
              <a:t> &amp; CO</a:t>
            </a:r>
            <a:r>
              <a:rPr lang="en-US" sz="2800" baseline="-25000" dirty="0"/>
              <a:t>2</a:t>
            </a:r>
            <a:r>
              <a:rPr lang="en-US" sz="2800" dirty="0"/>
              <a:t> cannot keep up with demand</a:t>
            </a:r>
          </a:p>
          <a:p>
            <a:endParaRPr lang="en-US" sz="2800" dirty="0"/>
          </a:p>
          <a:p>
            <a:r>
              <a:rPr lang="en-US" sz="2800" dirty="0"/>
              <a:t>PaO</a:t>
            </a:r>
            <a:r>
              <a:rPr lang="en-US" sz="2800" baseline="-25000" dirty="0"/>
              <a:t>2</a:t>
            </a:r>
            <a:r>
              <a:rPr lang="en-US" sz="2800" dirty="0"/>
              <a:t> &lt;50mm hg hypoxemia</a:t>
            </a:r>
          </a:p>
          <a:p>
            <a:r>
              <a:rPr lang="en-US" sz="2800" dirty="0"/>
              <a:t>PaCO</a:t>
            </a:r>
            <a:r>
              <a:rPr lang="en-US" sz="2800" baseline="-25000" dirty="0"/>
              <a:t>2</a:t>
            </a:r>
            <a:r>
              <a:rPr lang="en-US" sz="2800" dirty="0"/>
              <a:t>&gt;50 Hypercapnia</a:t>
            </a:r>
          </a:p>
          <a:p>
            <a:r>
              <a:rPr lang="en-US" sz="2800" dirty="0"/>
              <a:t>pH &lt;7.35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13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31"/>
    </mc:Choice>
    <mc:Fallback>
      <p:transition spd="slow" advTm="44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Respiratory failure: Pathogenesis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Interferes with the V/Q relationship</a:t>
            </a:r>
          </a:p>
          <a:p>
            <a:r>
              <a:rPr lang="en-US" sz="2800" dirty="0"/>
              <a:t>Increased O</a:t>
            </a:r>
            <a:r>
              <a:rPr lang="en-US" sz="2800" baseline="-25000" dirty="0"/>
              <a:t>2</a:t>
            </a:r>
            <a:r>
              <a:rPr lang="en-US" sz="2800" dirty="0"/>
              <a:t> demands</a:t>
            </a:r>
          </a:p>
          <a:p>
            <a:r>
              <a:rPr lang="en-US" sz="2800" dirty="0"/>
              <a:t>Progressive increase CO</a:t>
            </a:r>
            <a:r>
              <a:rPr lang="en-US" sz="2800" baseline="-25000" dirty="0"/>
              <a:t>2</a:t>
            </a:r>
            <a:r>
              <a:rPr lang="en-US" sz="2800" dirty="0"/>
              <a:t>, decrease O</a:t>
            </a:r>
            <a:r>
              <a:rPr lang="en-US" sz="2800" baseline="-25000" dirty="0"/>
              <a:t>2</a:t>
            </a:r>
          </a:p>
          <a:p>
            <a:r>
              <a:rPr lang="en-US" sz="2800" dirty="0"/>
              <a:t>Work of breathing increases</a:t>
            </a:r>
            <a:endParaRPr lang="en-US" sz="2800" baseline="-25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97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15"/>
    </mc:Choice>
    <mc:Fallback>
      <p:transition spd="slow" advTm="34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Respiratory failure: 4 Causes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Decreased respiratory drive</a:t>
            </a:r>
          </a:p>
          <a:p>
            <a:r>
              <a:rPr lang="en-US" sz="2700" dirty="0"/>
              <a:t>Dysfunction in chest wall</a:t>
            </a:r>
          </a:p>
          <a:p>
            <a:r>
              <a:rPr lang="en-US" sz="2700" dirty="0"/>
              <a:t>Dysfunction of lung parenchyma</a:t>
            </a:r>
          </a:p>
          <a:p>
            <a:r>
              <a:rPr lang="en-US" sz="2700" dirty="0"/>
              <a:t>Complication of major thoracic surgery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70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97"/>
    </mc:Choice>
    <mc:Fallback>
      <p:transition spd="slow" advTm="32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Respiratory failure: S/S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Dyspnea/tachypnea</a:t>
            </a:r>
          </a:p>
          <a:p>
            <a:r>
              <a:rPr lang="en-US" sz="2800" dirty="0"/>
              <a:t>Restlessness</a:t>
            </a:r>
          </a:p>
          <a:p>
            <a:r>
              <a:rPr lang="en-US" sz="2800" dirty="0"/>
              <a:t>Cyanosis</a:t>
            </a:r>
          </a:p>
          <a:p>
            <a:r>
              <a:rPr lang="en-US" sz="2800" dirty="0"/>
              <a:t>Dysrhythmias</a:t>
            </a:r>
          </a:p>
          <a:p>
            <a:r>
              <a:rPr lang="en-US" sz="2800" dirty="0"/>
              <a:t>ALOC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336" y="3276600"/>
            <a:ext cx="5385564" cy="35814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68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72"/>
    </mc:Choice>
    <mc:Fallback>
      <p:transition spd="slow" advTm="8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Ventilation failure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Can’t  move air adequately in/out</a:t>
            </a:r>
          </a:p>
          <a:p>
            <a:r>
              <a:rPr lang="en-US" sz="2800" dirty="0"/>
              <a:t>Increased CO</a:t>
            </a:r>
            <a:r>
              <a:rPr lang="en-US" sz="2800" baseline="-25000" dirty="0"/>
              <a:t>2</a:t>
            </a:r>
          </a:p>
          <a:p>
            <a:r>
              <a:rPr lang="en-US" sz="2800" dirty="0"/>
              <a:t>Causes </a:t>
            </a:r>
          </a:p>
          <a:p>
            <a:pPr lvl="1"/>
            <a:r>
              <a:rPr lang="en-US" sz="2400" dirty="0"/>
              <a:t>Neuromuscular disorders</a:t>
            </a:r>
          </a:p>
          <a:p>
            <a:pPr lvl="1"/>
            <a:r>
              <a:rPr lang="en-US" sz="2400" dirty="0"/>
              <a:t>Respiratory muscle fatigue</a:t>
            </a:r>
          </a:p>
          <a:p>
            <a:pPr lvl="1"/>
            <a:r>
              <a:rPr lang="en-US" sz="2400" dirty="0"/>
              <a:t>COPD</a:t>
            </a:r>
          </a:p>
          <a:p>
            <a:r>
              <a:rPr lang="en-US" sz="2800" dirty="0"/>
              <a:t>Acute respiratory acidosis</a:t>
            </a:r>
          </a:p>
          <a:p>
            <a:pPr lvl="1"/>
            <a:r>
              <a:rPr lang="en-US" sz="2400" dirty="0"/>
              <a:t>PaCO</a:t>
            </a:r>
            <a:r>
              <a:rPr lang="en-US" sz="2400" baseline="-25000" dirty="0"/>
              <a:t>2</a:t>
            </a:r>
            <a:r>
              <a:rPr lang="en-US" sz="2400" dirty="0"/>
              <a:t> &gt;50, pH &lt;7.3</a:t>
            </a:r>
          </a:p>
          <a:p>
            <a:pPr marL="365760" lvl="1" indent="0">
              <a:buNone/>
            </a:pPr>
            <a:endParaRPr lang="en-US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98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41"/>
    </mc:Choice>
    <mc:Fallback>
      <p:transition spd="slow" advTm="19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467600" cy="868362"/>
          </a:xfrm>
        </p:spPr>
        <p:txBody>
          <a:bodyPr/>
          <a:lstStyle/>
          <a:p>
            <a:r>
              <a:rPr lang="en-US" dirty="0"/>
              <a:t>Oxygenation failure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7467600" cy="5486400"/>
          </a:xfrm>
        </p:spPr>
        <p:txBody>
          <a:bodyPr>
            <a:noAutofit/>
          </a:bodyPr>
          <a:lstStyle/>
          <a:p>
            <a:r>
              <a:rPr lang="en-US" sz="2800" dirty="0"/>
              <a:t>Impaired diffusion across membrane</a:t>
            </a:r>
          </a:p>
          <a:p>
            <a:r>
              <a:rPr lang="en-US" sz="2800" dirty="0"/>
              <a:t>Causes:</a:t>
            </a:r>
          </a:p>
          <a:p>
            <a:pPr lvl="1"/>
            <a:r>
              <a:rPr lang="en-US" sz="2400" dirty="0"/>
              <a:t>ARDS</a:t>
            </a:r>
          </a:p>
          <a:p>
            <a:pPr lvl="1"/>
            <a:r>
              <a:rPr lang="en-US" sz="2400" dirty="0"/>
              <a:t>PE</a:t>
            </a:r>
          </a:p>
          <a:p>
            <a:pPr lvl="1"/>
            <a:r>
              <a:rPr lang="en-US" sz="2400" dirty="0"/>
              <a:t>Acute asthma attack</a:t>
            </a:r>
          </a:p>
          <a:p>
            <a:pPr lvl="1"/>
            <a:r>
              <a:rPr lang="en-US" sz="2400" dirty="0"/>
              <a:t>Pneumonia</a:t>
            </a:r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en-US" sz="2400" dirty="0"/>
              <a:t>Hypoxemia (PaO</a:t>
            </a:r>
            <a:r>
              <a:rPr lang="en-US" sz="2400" baseline="-25000" dirty="0"/>
              <a:t>2</a:t>
            </a:r>
            <a:r>
              <a:rPr lang="en-US" sz="2400" dirty="0"/>
              <a:t> &lt;60 on room air)</a:t>
            </a:r>
          </a:p>
          <a:p>
            <a:pPr lvl="1"/>
            <a:r>
              <a:rPr lang="en-US" sz="2400" dirty="0"/>
              <a:t>PaO</a:t>
            </a:r>
            <a:r>
              <a:rPr lang="en-US" sz="2400" baseline="-25000" dirty="0"/>
              <a:t>2</a:t>
            </a:r>
            <a:r>
              <a:rPr lang="en-US" sz="2400" dirty="0"/>
              <a:t> &gt;80 normal</a:t>
            </a:r>
          </a:p>
          <a:p>
            <a:pPr lvl="1"/>
            <a:r>
              <a:rPr lang="en-US" sz="2400" dirty="0"/>
              <a:t>PaO</a:t>
            </a:r>
            <a:r>
              <a:rPr lang="en-US" sz="2400" baseline="-25000" dirty="0"/>
              <a:t>2 </a:t>
            </a:r>
            <a:r>
              <a:rPr lang="en-US" sz="2400" dirty="0"/>
              <a:t>&lt;80 mild</a:t>
            </a:r>
          </a:p>
          <a:p>
            <a:pPr lvl="1"/>
            <a:r>
              <a:rPr lang="en-US" sz="2400" dirty="0"/>
              <a:t>PaO</a:t>
            </a:r>
            <a:r>
              <a:rPr lang="en-US" sz="2400" baseline="-25000" dirty="0"/>
              <a:t>2 </a:t>
            </a:r>
            <a:r>
              <a:rPr lang="en-US" sz="2400" dirty="0"/>
              <a:t>&lt;60 moderate</a:t>
            </a:r>
          </a:p>
          <a:p>
            <a:pPr lvl="1"/>
            <a:r>
              <a:rPr lang="en-US" sz="2400" dirty="0"/>
              <a:t>PaO</a:t>
            </a:r>
            <a:r>
              <a:rPr lang="en-US" sz="2400" baseline="-25000" dirty="0"/>
              <a:t>2 </a:t>
            </a:r>
            <a:r>
              <a:rPr lang="en-US" sz="2400" dirty="0"/>
              <a:t>&lt;40 severe</a:t>
            </a:r>
          </a:p>
          <a:p>
            <a:pPr lvl="1"/>
            <a:endParaRPr lang="en-US" sz="24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692880" y="4815000"/>
              <a:ext cx="504720" cy="1907280"/>
            </p14:xfrm>
          </p:contentPart>
        </mc:Choice>
        <mc:Fallback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83520" y="4805640"/>
                <a:ext cx="523440" cy="1926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13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81"/>
    </mc:Choice>
    <mc:Fallback>
      <p:transition spd="slow" advTm="43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20997584">
            <a:off x="788359" y="1230262"/>
            <a:ext cx="629342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/>
                <a:effectLst/>
              </a:rPr>
              <a:t>Pause Point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276600"/>
            <a:ext cx="4114800" cy="3086100"/>
          </a:xfrm>
          <a:prstGeom prst="rect">
            <a:avLst/>
          </a:prstGeom>
        </p:spPr>
      </p:pic>
      <p:pic>
        <p:nvPicPr>
          <p:cNvPr id="8" name="Good ques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9600" y="6057900"/>
            <a:ext cx="609600" cy="609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32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1"/>
    </mc:Choice>
    <mc:Fallback>
      <p:transition spd="slow" advTm="5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9" objId="8"/>
        <p14:stopEvt time="4336" objId="8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Respiratory system: Functions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Oxygen transport</a:t>
            </a:r>
          </a:p>
          <a:p>
            <a:r>
              <a:rPr lang="en-US" sz="3200" dirty="0"/>
              <a:t>Respiration </a:t>
            </a:r>
          </a:p>
          <a:p>
            <a:pPr lvl="1"/>
            <a:r>
              <a:rPr lang="en-US" sz="2800" dirty="0"/>
              <a:t>External </a:t>
            </a:r>
          </a:p>
          <a:p>
            <a:pPr lvl="1"/>
            <a:r>
              <a:rPr lang="en-US" sz="2800" dirty="0"/>
              <a:t>Internal</a:t>
            </a:r>
          </a:p>
          <a:p>
            <a:pPr lvl="1"/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18" y="2854647"/>
            <a:ext cx="5611582" cy="402107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40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47"/>
    </mc:Choice>
    <mc:Fallback>
      <p:transition spd="slow" advTm="35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457200"/>
            <a:ext cx="7467600" cy="5867400"/>
          </a:xfrm>
        </p:spPr>
        <p:txBody>
          <a:bodyPr>
            <a:noAutofit/>
          </a:bodyPr>
          <a:lstStyle/>
          <a:p>
            <a:pPr marL="36900" indent="0">
              <a:buNone/>
            </a:pPr>
            <a:r>
              <a:rPr lang="en-US" sz="3200" dirty="0"/>
              <a:t>A VQ scan is commonly performed to diagnose a PE.  This test provides what type of information?</a:t>
            </a:r>
          </a:p>
          <a:p>
            <a:endParaRPr lang="en-US" sz="3200" dirty="0"/>
          </a:p>
          <a:p>
            <a:pPr lvl="1"/>
            <a:r>
              <a:rPr lang="en-US" sz="2800" dirty="0"/>
              <a:t>A.  Amount of perfusion present in the   	   lung.</a:t>
            </a:r>
          </a:p>
          <a:p>
            <a:pPr lvl="1"/>
            <a:r>
              <a:rPr lang="en-US" sz="2800" dirty="0"/>
              <a:t>B.  Extent of the occlusion and amount 	   	   of perfusion lost.</a:t>
            </a:r>
          </a:p>
          <a:p>
            <a:pPr lvl="1"/>
            <a:r>
              <a:rPr lang="en-US" sz="2800" dirty="0"/>
              <a:t>C.  Location of the pulmonary 	   	   	    	                         	    embolism.</a:t>
            </a:r>
          </a:p>
          <a:p>
            <a:pPr lvl="1"/>
            <a:r>
              <a:rPr lang="en-US" sz="2800" dirty="0"/>
              <a:t>D.  Location and size of the pulmonary 	   	    embolism.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89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94"/>
    </mc:Choice>
    <mc:Fallback>
      <p:transition spd="slow" advTm="20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441960"/>
            <a:ext cx="8512628" cy="595883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75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23"/>
    </mc:Choice>
    <mc:Fallback>
      <p:transition spd="slow" advTm="12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0"/>
            <a:ext cx="7765322" cy="4058751"/>
          </a:xfrm>
        </p:spPr>
        <p:txBody>
          <a:bodyPr>
            <a:noAutofit/>
          </a:bodyPr>
          <a:lstStyle/>
          <a:p>
            <a:r>
              <a:rPr lang="en-US" sz="2800" dirty="0"/>
              <a:t>Indicate:</a:t>
            </a:r>
          </a:p>
          <a:p>
            <a:pPr lvl="1"/>
            <a:r>
              <a:rPr lang="en-US" sz="2400" dirty="0"/>
              <a:t>Acid-base balance</a:t>
            </a:r>
          </a:p>
          <a:p>
            <a:pPr lvl="1"/>
            <a:r>
              <a:rPr lang="en-US" sz="2400" dirty="0"/>
              <a:t>Oxygenation status</a:t>
            </a:r>
          </a:p>
          <a:p>
            <a:pPr lvl="1"/>
            <a:r>
              <a:rPr lang="en-US" sz="2400" dirty="0"/>
              <a:t>Ventilation status</a:t>
            </a:r>
          </a:p>
          <a:p>
            <a:r>
              <a:rPr lang="en-US" sz="2800" dirty="0"/>
              <a:t>Normal ABG</a:t>
            </a:r>
          </a:p>
          <a:p>
            <a:pPr lvl="1"/>
            <a:r>
              <a:rPr lang="en-US" sz="2400" dirty="0"/>
              <a:t>pH		      7.35-7.45</a:t>
            </a:r>
          </a:p>
          <a:p>
            <a:pPr lvl="1"/>
            <a:r>
              <a:rPr lang="en-US" sz="2400" dirty="0"/>
              <a:t>PaO</a:t>
            </a:r>
            <a:r>
              <a:rPr lang="en-US" sz="2400" baseline="-25000" dirty="0"/>
              <a:t>2</a:t>
            </a:r>
            <a:r>
              <a:rPr lang="en-US" sz="2400" dirty="0"/>
              <a:t>		80-100 mmHg</a:t>
            </a:r>
          </a:p>
          <a:p>
            <a:pPr lvl="1"/>
            <a:r>
              <a:rPr lang="en-US" sz="2400" dirty="0"/>
              <a:t>PaCO</a:t>
            </a:r>
            <a:r>
              <a:rPr lang="en-US" sz="2400" baseline="-25000" dirty="0"/>
              <a:t>2		</a:t>
            </a:r>
            <a:r>
              <a:rPr lang="en-US" sz="2400" dirty="0"/>
              <a:t>35-45 mmHg</a:t>
            </a:r>
          </a:p>
          <a:p>
            <a:pPr lvl="1"/>
            <a:r>
              <a:rPr lang="en-US" sz="2400" dirty="0"/>
              <a:t>HCO</a:t>
            </a:r>
            <a:r>
              <a:rPr lang="en-US" sz="2400" baseline="-25000" dirty="0"/>
              <a:t>3		</a:t>
            </a:r>
            <a:r>
              <a:rPr lang="en-US" sz="2400" dirty="0"/>
              <a:t>22-26</a:t>
            </a:r>
          </a:p>
          <a:p>
            <a:pPr lvl="1"/>
            <a:r>
              <a:rPr lang="en-US" sz="2400" dirty="0"/>
              <a:t>Base Excess	+2 to -2</a:t>
            </a:r>
          </a:p>
          <a:p>
            <a:pPr lvl="1"/>
            <a:r>
              <a:rPr lang="en-US" sz="2400" dirty="0"/>
              <a:t>O</a:t>
            </a:r>
            <a:r>
              <a:rPr lang="en-US" sz="2400" baseline="-25000" dirty="0"/>
              <a:t>2</a:t>
            </a:r>
            <a:r>
              <a:rPr lang="en-US" sz="2400" dirty="0"/>
              <a:t> Sat		95-100%</a:t>
            </a:r>
          </a:p>
          <a:p>
            <a:pPr lvl="1"/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 rot="20508177">
            <a:off x="5565486" y="2177894"/>
            <a:ext cx="287337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ABGs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18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49"/>
    </mc:Choice>
    <mc:Fallback>
      <p:transition spd="slow" advTm="15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4824" cy="3733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2771775"/>
            <a:ext cx="5448300" cy="4086225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5486400" y="514350"/>
            <a:ext cx="3124200" cy="1295400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Radial Artery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82346" y="4814887"/>
            <a:ext cx="2731008" cy="1232345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Flashback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4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53"/>
    </mc:Choice>
    <mc:Fallback>
      <p:transition spd="slow" advTm="10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ABG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pH: acid or alkaline?</a:t>
            </a:r>
          </a:p>
          <a:p>
            <a:r>
              <a:rPr lang="en-US" sz="2800" dirty="0"/>
              <a:t>CO</a:t>
            </a:r>
            <a:r>
              <a:rPr lang="en-US" sz="2800" baseline="-25000" dirty="0"/>
              <a:t>2</a:t>
            </a:r>
            <a:r>
              <a:rPr lang="en-US" sz="2800" dirty="0"/>
              <a:t> &amp; HCO</a:t>
            </a:r>
            <a:r>
              <a:rPr lang="en-US" sz="2800" baseline="-25000" dirty="0"/>
              <a:t>3</a:t>
            </a:r>
            <a:r>
              <a:rPr lang="en-US" sz="2800" dirty="0"/>
              <a:t>: acid or alkaline?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Let’s Practice!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429000"/>
            <a:ext cx="2847975" cy="284797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1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69"/>
    </mc:Choice>
    <mc:Fallback>
      <p:transition spd="slow" advTm="20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ABG Practice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752600"/>
            <a:ext cx="1752600" cy="1752600"/>
          </a:xfrm>
        </p:spPr>
      </p:pic>
      <p:sp>
        <p:nvSpPr>
          <p:cNvPr id="7" name="TextBox 6"/>
          <p:cNvSpPr txBox="1"/>
          <p:nvPr/>
        </p:nvSpPr>
        <p:spPr>
          <a:xfrm>
            <a:off x="838200" y="2514600"/>
            <a:ext cx="423705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pH		7.50</a:t>
            </a:r>
          </a:p>
          <a:p>
            <a:r>
              <a:rPr lang="en-US" sz="3600" dirty="0"/>
              <a:t>PaCO</a:t>
            </a:r>
            <a:r>
              <a:rPr lang="en-US" sz="3600" baseline="-25000" dirty="0"/>
              <a:t>2	</a:t>
            </a:r>
            <a:r>
              <a:rPr lang="en-US" sz="3600" dirty="0"/>
              <a:t>28 </a:t>
            </a:r>
            <a:r>
              <a:rPr lang="en-US" sz="3600" dirty="0" err="1"/>
              <a:t>mmHG</a:t>
            </a:r>
            <a:endParaRPr lang="en-US" sz="3600" dirty="0"/>
          </a:p>
          <a:p>
            <a:r>
              <a:rPr lang="en-US" sz="3600" dirty="0"/>
              <a:t>PaO</a:t>
            </a:r>
            <a:r>
              <a:rPr lang="en-US" sz="3600" baseline="-25000" dirty="0"/>
              <a:t>2	</a:t>
            </a:r>
            <a:r>
              <a:rPr lang="en-US" sz="3600" dirty="0"/>
              <a:t>48</a:t>
            </a:r>
            <a:endParaRPr lang="en-US" sz="3600" baseline="-25000" dirty="0"/>
          </a:p>
          <a:p>
            <a:r>
              <a:rPr lang="en-US" sz="3600" dirty="0"/>
              <a:t>SaO</a:t>
            </a:r>
            <a:r>
              <a:rPr lang="en-US" sz="3600" baseline="-25000" dirty="0"/>
              <a:t>2	</a:t>
            </a:r>
            <a:r>
              <a:rPr lang="en-US" sz="3600" dirty="0"/>
              <a:t>77%</a:t>
            </a:r>
            <a:endParaRPr lang="en-US" sz="3600" baseline="-25000" dirty="0"/>
          </a:p>
          <a:p>
            <a:r>
              <a:rPr lang="en-US" sz="3600" dirty="0"/>
              <a:t>HCO</a:t>
            </a:r>
            <a:r>
              <a:rPr lang="en-US" sz="3600" baseline="-25000" dirty="0"/>
              <a:t>3	</a:t>
            </a:r>
            <a:r>
              <a:rPr lang="en-US" sz="3600" dirty="0"/>
              <a:t>24 </a:t>
            </a:r>
            <a:r>
              <a:rPr lang="en-US" sz="3600" dirty="0" err="1"/>
              <a:t>mEq</a:t>
            </a:r>
            <a:r>
              <a:rPr lang="en-US" sz="3600" dirty="0"/>
              <a:t>/L</a:t>
            </a:r>
            <a:endParaRPr lang="en-US" sz="3600" baseline="-25000" dirty="0"/>
          </a:p>
        </p:txBody>
      </p:sp>
      <p:pic>
        <p:nvPicPr>
          <p:cNvPr id="5" name="Sherlock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67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07"/>
    </mc:Choice>
    <mc:Fallback>
      <p:transition spd="slow" advTm="10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1" objId="5"/>
        <p14:stopEvt time="9504" objId="5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7467600" cy="2209800"/>
          </a:xfrm>
        </p:spPr>
        <p:txBody>
          <a:bodyPr>
            <a:normAutofit/>
          </a:bodyPr>
          <a:lstStyle/>
          <a:p>
            <a:r>
              <a:rPr lang="en-US" sz="2400" dirty="0"/>
              <a:t>A.  Metabolic Acidosis</a:t>
            </a:r>
          </a:p>
          <a:p>
            <a:r>
              <a:rPr lang="en-US" sz="2400" dirty="0"/>
              <a:t>B.  Metabolic Alkalosis</a:t>
            </a:r>
          </a:p>
          <a:p>
            <a:r>
              <a:rPr lang="en-US" sz="2400" dirty="0"/>
              <a:t>C.  Respiratory Acidosis</a:t>
            </a:r>
          </a:p>
          <a:p>
            <a:r>
              <a:rPr lang="en-US" sz="2400" dirty="0"/>
              <a:t>D.  Respiratory Alkalosis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438400"/>
            <a:ext cx="3086100" cy="27432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9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07"/>
    </mc:Choice>
    <mc:Fallback>
      <p:transition spd="slow" advTm="25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ABG Practice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068" y="1171025"/>
            <a:ext cx="1752600" cy="1752600"/>
          </a:xfrm>
        </p:spPr>
      </p:pic>
      <p:sp>
        <p:nvSpPr>
          <p:cNvPr id="7" name="TextBox 6"/>
          <p:cNvSpPr txBox="1"/>
          <p:nvPr/>
        </p:nvSpPr>
        <p:spPr>
          <a:xfrm>
            <a:off x="838200" y="2514600"/>
            <a:ext cx="652935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pH		7.50			</a:t>
            </a:r>
            <a:r>
              <a:rPr lang="en-US" sz="3600" dirty="0" err="1"/>
              <a:t>Alk</a:t>
            </a:r>
            <a:endParaRPr lang="en-US" sz="3600" dirty="0"/>
          </a:p>
          <a:p>
            <a:r>
              <a:rPr lang="en-US" sz="3600" dirty="0"/>
              <a:t>PaCO</a:t>
            </a:r>
            <a:r>
              <a:rPr lang="en-US" sz="3600" baseline="-25000" dirty="0"/>
              <a:t>2	</a:t>
            </a:r>
            <a:r>
              <a:rPr lang="en-US" sz="3600" dirty="0"/>
              <a:t>28 </a:t>
            </a:r>
            <a:r>
              <a:rPr lang="en-US" sz="3600" dirty="0" err="1"/>
              <a:t>mmHG</a:t>
            </a:r>
            <a:r>
              <a:rPr lang="en-US" sz="3600" dirty="0"/>
              <a:t>	</a:t>
            </a:r>
            <a:r>
              <a:rPr lang="en-US" sz="3600" dirty="0" err="1"/>
              <a:t>Alk</a:t>
            </a:r>
            <a:endParaRPr lang="en-US" sz="3600" dirty="0"/>
          </a:p>
          <a:p>
            <a:r>
              <a:rPr lang="en-US" sz="3600" dirty="0"/>
              <a:t>PaO</a:t>
            </a:r>
            <a:r>
              <a:rPr lang="en-US" sz="3600" baseline="-25000" dirty="0"/>
              <a:t>2	</a:t>
            </a:r>
            <a:r>
              <a:rPr lang="en-US" sz="3600" dirty="0"/>
              <a:t>48			Hypoxic</a:t>
            </a:r>
            <a:endParaRPr lang="en-US" sz="3600" baseline="-25000" dirty="0"/>
          </a:p>
          <a:p>
            <a:r>
              <a:rPr lang="en-US" sz="3600" dirty="0"/>
              <a:t>SaO</a:t>
            </a:r>
            <a:r>
              <a:rPr lang="en-US" sz="3600" baseline="-25000" dirty="0"/>
              <a:t>2	</a:t>
            </a:r>
            <a:r>
              <a:rPr lang="en-US" sz="3600" dirty="0"/>
              <a:t>77%</a:t>
            </a:r>
            <a:endParaRPr lang="en-US" sz="3600" baseline="-25000" dirty="0"/>
          </a:p>
          <a:p>
            <a:r>
              <a:rPr lang="en-US" sz="3600" dirty="0"/>
              <a:t>HCO</a:t>
            </a:r>
            <a:r>
              <a:rPr lang="en-US" sz="3600" baseline="-25000" dirty="0"/>
              <a:t>3	</a:t>
            </a:r>
            <a:r>
              <a:rPr lang="en-US" sz="3600" dirty="0"/>
              <a:t>24 </a:t>
            </a:r>
            <a:r>
              <a:rPr lang="en-US" sz="3600" dirty="0" err="1"/>
              <a:t>mEq</a:t>
            </a:r>
            <a:r>
              <a:rPr lang="en-US" sz="3600" dirty="0"/>
              <a:t>/L	Norm</a:t>
            </a:r>
            <a:endParaRPr lang="en-US" sz="3600" baseline="-25000" dirty="0"/>
          </a:p>
        </p:txBody>
      </p:sp>
      <p:pic>
        <p:nvPicPr>
          <p:cNvPr id="5" name="tad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33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75"/>
    </mc:Choice>
    <mc:Fallback>
      <p:transition spd="slow" advTm="43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9" objId="5"/>
        <p14:stopEvt time="2034" objId="5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ABG Practice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905000"/>
            <a:ext cx="1752600" cy="1752600"/>
          </a:xfrm>
        </p:spPr>
      </p:pic>
      <p:sp>
        <p:nvSpPr>
          <p:cNvPr id="7" name="TextBox 6"/>
          <p:cNvSpPr txBox="1"/>
          <p:nvPr/>
        </p:nvSpPr>
        <p:spPr>
          <a:xfrm>
            <a:off x="838200" y="2514600"/>
            <a:ext cx="292900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pH		7.55</a:t>
            </a:r>
          </a:p>
          <a:p>
            <a:r>
              <a:rPr lang="en-US" sz="3600" dirty="0"/>
              <a:t>PaCO</a:t>
            </a:r>
            <a:r>
              <a:rPr lang="en-US" sz="3600" baseline="-25000" dirty="0"/>
              <a:t>2	</a:t>
            </a:r>
            <a:r>
              <a:rPr lang="en-US" sz="3600" dirty="0"/>
              <a:t>50</a:t>
            </a:r>
            <a:endParaRPr lang="en-US" sz="3600" baseline="-25000" dirty="0"/>
          </a:p>
          <a:p>
            <a:r>
              <a:rPr lang="en-US" sz="3600" dirty="0"/>
              <a:t>PaO</a:t>
            </a:r>
            <a:r>
              <a:rPr lang="en-US" sz="3600" baseline="-25000" dirty="0"/>
              <a:t>2	</a:t>
            </a:r>
            <a:r>
              <a:rPr lang="en-US" sz="3600" dirty="0"/>
              <a:t>90</a:t>
            </a:r>
            <a:endParaRPr lang="en-US" sz="3600" baseline="-25000" dirty="0"/>
          </a:p>
          <a:p>
            <a:r>
              <a:rPr lang="en-US" sz="3600" dirty="0"/>
              <a:t>SaO</a:t>
            </a:r>
            <a:r>
              <a:rPr lang="en-US" sz="3600" baseline="-25000" dirty="0"/>
              <a:t>2	</a:t>
            </a:r>
            <a:r>
              <a:rPr lang="en-US" sz="3600" dirty="0"/>
              <a:t>95%</a:t>
            </a:r>
            <a:endParaRPr lang="en-US" sz="3600" baseline="-25000" dirty="0"/>
          </a:p>
          <a:p>
            <a:r>
              <a:rPr lang="en-US" sz="3600" dirty="0"/>
              <a:t>HCO</a:t>
            </a:r>
            <a:r>
              <a:rPr lang="en-US" sz="3600" baseline="-25000" dirty="0"/>
              <a:t>3	</a:t>
            </a:r>
            <a:r>
              <a:rPr lang="en-US" sz="3600" dirty="0"/>
              <a:t>40</a:t>
            </a:r>
            <a:endParaRPr lang="en-US" sz="3600" baseline="-25000" dirty="0"/>
          </a:p>
        </p:txBody>
      </p:sp>
      <p:pic>
        <p:nvPicPr>
          <p:cNvPr id="5" name="Sherlock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8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29"/>
    </mc:Choice>
    <mc:Fallback>
      <p:transition spd="slow" advTm="7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1" objId="5"/>
        <p14:stopEvt time="7029" objId="5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7467600" cy="2209800"/>
          </a:xfrm>
        </p:spPr>
        <p:txBody>
          <a:bodyPr>
            <a:normAutofit/>
          </a:bodyPr>
          <a:lstStyle/>
          <a:p>
            <a:r>
              <a:rPr lang="en-US" sz="2400" dirty="0"/>
              <a:t>A.  Metabolic Acidosis</a:t>
            </a:r>
          </a:p>
          <a:p>
            <a:r>
              <a:rPr lang="en-US" sz="2400" dirty="0"/>
              <a:t>B.  Metabolic Alkalosis</a:t>
            </a:r>
          </a:p>
          <a:p>
            <a:r>
              <a:rPr lang="en-US" sz="2400" dirty="0"/>
              <a:t>C.  Respiratory Acidosis</a:t>
            </a:r>
          </a:p>
          <a:p>
            <a:r>
              <a:rPr lang="en-US" sz="2400" dirty="0"/>
              <a:t>D.  Respiratory Alkalosis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438400"/>
            <a:ext cx="3086100" cy="27432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91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4"/>
    </mc:Choice>
    <mc:Fallback>
      <p:transition spd="slow" advTm="1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uto1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1" y="64246"/>
            <a:ext cx="5456399" cy="6793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54680" y="-252000"/>
              <a:ext cx="2991600" cy="6790320"/>
            </p14:xfrm>
          </p:contentPart>
        </mc:Choice>
        <mc:Fallback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5320" y="-261360"/>
                <a:ext cx="3010320" cy="68090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331"/>
    </mc:Choice>
    <mc:Fallback>
      <p:transition spd="slow" advTm="58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ABG Practice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828800"/>
            <a:ext cx="1752600" cy="1752600"/>
          </a:xfrm>
        </p:spPr>
      </p:pic>
      <p:sp>
        <p:nvSpPr>
          <p:cNvPr id="7" name="TextBox 6"/>
          <p:cNvSpPr txBox="1"/>
          <p:nvPr/>
        </p:nvSpPr>
        <p:spPr>
          <a:xfrm>
            <a:off x="838200" y="2514600"/>
            <a:ext cx="510107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pH		7.55		</a:t>
            </a:r>
            <a:r>
              <a:rPr lang="en-US" sz="3600" dirty="0" err="1"/>
              <a:t>Alk</a:t>
            </a:r>
            <a:endParaRPr lang="en-US" sz="3600" dirty="0"/>
          </a:p>
          <a:p>
            <a:r>
              <a:rPr lang="en-US" sz="3600" dirty="0"/>
              <a:t>PaCO</a:t>
            </a:r>
            <a:r>
              <a:rPr lang="en-US" sz="3600" baseline="-25000" dirty="0"/>
              <a:t>2	</a:t>
            </a:r>
            <a:r>
              <a:rPr lang="en-US" sz="3600" dirty="0"/>
              <a:t>50		Acid</a:t>
            </a:r>
            <a:endParaRPr lang="en-US" sz="3600" baseline="-25000" dirty="0"/>
          </a:p>
          <a:p>
            <a:r>
              <a:rPr lang="en-US" sz="3600" dirty="0"/>
              <a:t>PaO</a:t>
            </a:r>
            <a:r>
              <a:rPr lang="en-US" sz="3600" baseline="-25000" dirty="0"/>
              <a:t>2	</a:t>
            </a:r>
            <a:r>
              <a:rPr lang="en-US" sz="3600" dirty="0"/>
              <a:t>90		Norm</a:t>
            </a:r>
            <a:endParaRPr lang="en-US" sz="3600" baseline="-25000" dirty="0"/>
          </a:p>
          <a:p>
            <a:r>
              <a:rPr lang="en-US" sz="3600" dirty="0"/>
              <a:t>SaO</a:t>
            </a:r>
            <a:r>
              <a:rPr lang="en-US" sz="3600" baseline="-25000" dirty="0"/>
              <a:t>2	</a:t>
            </a:r>
            <a:r>
              <a:rPr lang="en-US" sz="3600" dirty="0"/>
              <a:t>95%</a:t>
            </a:r>
            <a:endParaRPr lang="en-US" sz="3600" baseline="-25000" dirty="0"/>
          </a:p>
          <a:p>
            <a:r>
              <a:rPr lang="en-US" sz="3600" dirty="0"/>
              <a:t>HCO</a:t>
            </a:r>
            <a:r>
              <a:rPr lang="en-US" sz="3600" baseline="-25000" dirty="0"/>
              <a:t>3	</a:t>
            </a:r>
            <a:r>
              <a:rPr lang="en-US" sz="3600" dirty="0"/>
              <a:t>40		</a:t>
            </a:r>
            <a:r>
              <a:rPr lang="en-US" sz="3600" dirty="0" err="1"/>
              <a:t>Alk</a:t>
            </a:r>
            <a:endParaRPr lang="en-US" sz="3600" baseline="-25000" dirty="0"/>
          </a:p>
        </p:txBody>
      </p:sp>
      <p:pic>
        <p:nvPicPr>
          <p:cNvPr id="6" name="tad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92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07"/>
    </mc:Choice>
    <mc:Fallback>
      <p:transition spd="slow" advTm="33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6" objId="6"/>
        <p14:stopEvt time="2039" objId="6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91011"/>
            <a:ext cx="4953000" cy="6637022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09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1"/>
    </mc:Choice>
    <mc:Fallback>
      <p:transition spd="slow" advTm="7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ABG Practice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193161"/>
            <a:ext cx="1752600" cy="1752600"/>
          </a:xfrm>
        </p:spPr>
      </p:pic>
      <p:sp>
        <p:nvSpPr>
          <p:cNvPr id="7" name="TextBox 6"/>
          <p:cNvSpPr txBox="1"/>
          <p:nvPr/>
        </p:nvSpPr>
        <p:spPr>
          <a:xfrm>
            <a:off x="838200" y="2514600"/>
            <a:ext cx="292900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pH		7.30</a:t>
            </a:r>
          </a:p>
          <a:p>
            <a:r>
              <a:rPr lang="en-US" sz="3600" dirty="0"/>
              <a:t>PaCO</a:t>
            </a:r>
            <a:r>
              <a:rPr lang="en-US" sz="3600" baseline="-25000" dirty="0"/>
              <a:t>2	</a:t>
            </a:r>
            <a:r>
              <a:rPr lang="en-US" sz="3600" dirty="0"/>
              <a:t>62</a:t>
            </a:r>
            <a:endParaRPr lang="en-US" sz="3600" baseline="-25000" dirty="0"/>
          </a:p>
          <a:p>
            <a:r>
              <a:rPr lang="en-US" sz="3600" dirty="0"/>
              <a:t>PaO</a:t>
            </a:r>
            <a:r>
              <a:rPr lang="en-US" sz="3600" baseline="-25000" dirty="0"/>
              <a:t>2	</a:t>
            </a:r>
            <a:r>
              <a:rPr lang="en-US" sz="3600" dirty="0"/>
              <a:t>48</a:t>
            </a:r>
            <a:endParaRPr lang="en-US" sz="3600" baseline="-25000" dirty="0"/>
          </a:p>
          <a:p>
            <a:r>
              <a:rPr lang="en-US" sz="3600" dirty="0"/>
              <a:t>SaO</a:t>
            </a:r>
            <a:r>
              <a:rPr lang="en-US" sz="3600" baseline="-25000" dirty="0"/>
              <a:t>2	</a:t>
            </a:r>
            <a:r>
              <a:rPr lang="en-US" sz="3600" dirty="0"/>
              <a:t>80%</a:t>
            </a:r>
            <a:endParaRPr lang="en-US" sz="3600" baseline="-25000" dirty="0"/>
          </a:p>
          <a:p>
            <a:r>
              <a:rPr lang="en-US" sz="3600" dirty="0"/>
              <a:t>HCO</a:t>
            </a:r>
            <a:r>
              <a:rPr lang="en-US" sz="3600" baseline="-25000" dirty="0"/>
              <a:t>3	</a:t>
            </a:r>
            <a:r>
              <a:rPr lang="en-US" sz="3600" dirty="0"/>
              <a:t>30</a:t>
            </a:r>
          </a:p>
        </p:txBody>
      </p:sp>
      <p:pic>
        <p:nvPicPr>
          <p:cNvPr id="5" name="Sherlock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8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5"/>
    </mc:Choice>
    <mc:Fallback>
      <p:transition spd="slow" advTm="1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6" objId="5"/>
        <p14:stopEvt time="1245" objId="5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7467600" cy="2209800"/>
          </a:xfrm>
        </p:spPr>
        <p:txBody>
          <a:bodyPr>
            <a:normAutofit/>
          </a:bodyPr>
          <a:lstStyle/>
          <a:p>
            <a:r>
              <a:rPr lang="en-US" sz="2400" dirty="0"/>
              <a:t>A.  Metabolic Acidosis</a:t>
            </a:r>
          </a:p>
          <a:p>
            <a:r>
              <a:rPr lang="en-US" sz="2400" dirty="0"/>
              <a:t>B.  Metabolic Alkalosis</a:t>
            </a:r>
          </a:p>
          <a:p>
            <a:r>
              <a:rPr lang="en-US" sz="2400" dirty="0"/>
              <a:t>C.  Respiratory Acidosis</a:t>
            </a:r>
          </a:p>
          <a:p>
            <a:r>
              <a:rPr lang="en-US" sz="2400" dirty="0"/>
              <a:t>D.  Respiratory Alkalosis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438400"/>
            <a:ext cx="3086100" cy="27432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91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0"/>
    </mc:Choice>
    <mc:Fallback>
      <p:transition spd="slow" advTm="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ABG Practice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838200"/>
            <a:ext cx="1752600" cy="1752600"/>
          </a:xfrm>
        </p:spPr>
      </p:pic>
      <p:sp>
        <p:nvSpPr>
          <p:cNvPr id="7" name="TextBox 6"/>
          <p:cNvSpPr txBox="1"/>
          <p:nvPr/>
        </p:nvSpPr>
        <p:spPr>
          <a:xfrm>
            <a:off x="838200" y="2514600"/>
            <a:ext cx="560602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pH		7.30		Acid</a:t>
            </a:r>
          </a:p>
          <a:p>
            <a:r>
              <a:rPr lang="en-US" sz="3600" dirty="0"/>
              <a:t>PaCO</a:t>
            </a:r>
            <a:r>
              <a:rPr lang="en-US" sz="3600" baseline="-25000" dirty="0"/>
              <a:t>2	</a:t>
            </a:r>
            <a:r>
              <a:rPr lang="en-US" sz="3600" dirty="0"/>
              <a:t>62		Acid</a:t>
            </a:r>
            <a:endParaRPr lang="en-US" sz="3600" baseline="-25000" dirty="0"/>
          </a:p>
          <a:p>
            <a:r>
              <a:rPr lang="en-US" sz="3600" dirty="0"/>
              <a:t>PaO</a:t>
            </a:r>
            <a:r>
              <a:rPr lang="en-US" sz="3600" baseline="-25000" dirty="0"/>
              <a:t>2	</a:t>
            </a:r>
            <a:r>
              <a:rPr lang="en-US" sz="3600" dirty="0"/>
              <a:t>48		Hypoxic</a:t>
            </a:r>
            <a:endParaRPr lang="en-US" sz="3600" baseline="-25000" dirty="0"/>
          </a:p>
          <a:p>
            <a:r>
              <a:rPr lang="en-US" sz="3600" dirty="0"/>
              <a:t>SaO</a:t>
            </a:r>
            <a:r>
              <a:rPr lang="en-US" sz="3600" baseline="-25000" dirty="0"/>
              <a:t>2	</a:t>
            </a:r>
            <a:r>
              <a:rPr lang="en-US" sz="3600" dirty="0"/>
              <a:t>80%</a:t>
            </a:r>
            <a:endParaRPr lang="en-US" sz="3600" baseline="-25000" dirty="0"/>
          </a:p>
          <a:p>
            <a:r>
              <a:rPr lang="en-US" sz="3600" dirty="0"/>
              <a:t>HCO</a:t>
            </a:r>
            <a:r>
              <a:rPr lang="en-US" sz="3600" baseline="-25000" dirty="0"/>
              <a:t>3	</a:t>
            </a:r>
            <a:r>
              <a:rPr lang="en-US" sz="3600" dirty="0"/>
              <a:t>30		</a:t>
            </a:r>
            <a:r>
              <a:rPr lang="en-US" sz="3600" dirty="0" err="1"/>
              <a:t>Alk</a:t>
            </a:r>
            <a:endParaRPr lang="en-US" sz="3600" dirty="0"/>
          </a:p>
        </p:txBody>
      </p:sp>
      <p:pic>
        <p:nvPicPr>
          <p:cNvPr id="6" name="tad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93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42"/>
    </mc:Choice>
    <mc:Fallback>
      <p:transition spd="slow" advTm="26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6" objId="6"/>
        <p14:stopEvt time="2117" objId="6"/>
      </p14:showEvt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ABG Practice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371600"/>
            <a:ext cx="1752600" cy="1752600"/>
          </a:xfrm>
        </p:spPr>
      </p:pic>
      <p:sp>
        <p:nvSpPr>
          <p:cNvPr id="7" name="TextBox 6"/>
          <p:cNvSpPr txBox="1"/>
          <p:nvPr/>
        </p:nvSpPr>
        <p:spPr>
          <a:xfrm>
            <a:off x="838200" y="2514600"/>
            <a:ext cx="292900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pH		7.32</a:t>
            </a:r>
          </a:p>
          <a:p>
            <a:r>
              <a:rPr lang="en-US" sz="3600" dirty="0"/>
              <a:t>PaCO</a:t>
            </a:r>
            <a:r>
              <a:rPr lang="en-US" sz="3600" baseline="-25000" dirty="0"/>
              <a:t>2	</a:t>
            </a:r>
            <a:r>
              <a:rPr lang="en-US" sz="3600" dirty="0"/>
              <a:t>47</a:t>
            </a:r>
            <a:endParaRPr lang="en-US" sz="3600" baseline="-25000" dirty="0"/>
          </a:p>
          <a:p>
            <a:r>
              <a:rPr lang="en-US" sz="3600" dirty="0"/>
              <a:t>PaO</a:t>
            </a:r>
            <a:r>
              <a:rPr lang="en-US" sz="3600" baseline="-25000" dirty="0"/>
              <a:t>2	</a:t>
            </a:r>
            <a:r>
              <a:rPr lang="en-US" sz="3600" dirty="0"/>
              <a:t>68</a:t>
            </a:r>
            <a:endParaRPr lang="en-US" sz="3600" baseline="-25000" dirty="0"/>
          </a:p>
          <a:p>
            <a:r>
              <a:rPr lang="en-US" sz="3600" dirty="0"/>
              <a:t>SaO</a:t>
            </a:r>
            <a:r>
              <a:rPr lang="en-US" sz="3600" baseline="-25000" dirty="0"/>
              <a:t>2	</a:t>
            </a:r>
            <a:r>
              <a:rPr lang="en-US" sz="3600" dirty="0"/>
              <a:t>91%</a:t>
            </a:r>
            <a:endParaRPr lang="en-US" sz="3600" baseline="-25000" dirty="0"/>
          </a:p>
          <a:p>
            <a:r>
              <a:rPr lang="en-US" sz="3600" dirty="0"/>
              <a:t>HCO</a:t>
            </a:r>
            <a:r>
              <a:rPr lang="en-US" sz="3600" baseline="-25000" dirty="0"/>
              <a:t>3	</a:t>
            </a:r>
            <a:r>
              <a:rPr lang="en-US" sz="3600" dirty="0"/>
              <a:t>25</a:t>
            </a:r>
            <a:endParaRPr lang="en-US" sz="3600" baseline="-25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8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7"/>
    </mc:Choice>
    <mc:Fallback>
      <p:transition spd="slow" advTm="1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7467600" cy="2209800"/>
          </a:xfrm>
        </p:spPr>
        <p:txBody>
          <a:bodyPr>
            <a:normAutofit/>
          </a:bodyPr>
          <a:lstStyle/>
          <a:p>
            <a:r>
              <a:rPr lang="en-US" sz="2400" dirty="0"/>
              <a:t>A.  Metabolic Acidosis</a:t>
            </a:r>
          </a:p>
          <a:p>
            <a:r>
              <a:rPr lang="en-US" sz="2400" dirty="0"/>
              <a:t>B.  Metabolic Alkalosis</a:t>
            </a:r>
          </a:p>
          <a:p>
            <a:r>
              <a:rPr lang="en-US" sz="2400" dirty="0"/>
              <a:t>C.  Respiratory Acidosis</a:t>
            </a:r>
          </a:p>
          <a:p>
            <a:r>
              <a:rPr lang="en-US" sz="2400" dirty="0"/>
              <a:t>D.  Respiratory Alkalosis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438400"/>
            <a:ext cx="3086100" cy="27432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91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5"/>
    </mc:Choice>
    <mc:Fallback>
      <p:transition spd="slow" advTm="1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ABG Practice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766" y="1313350"/>
            <a:ext cx="1752600" cy="1752600"/>
          </a:xfrm>
        </p:spPr>
      </p:pic>
      <p:sp>
        <p:nvSpPr>
          <p:cNvPr id="7" name="TextBox 6"/>
          <p:cNvSpPr txBox="1"/>
          <p:nvPr/>
        </p:nvSpPr>
        <p:spPr>
          <a:xfrm>
            <a:off x="838200" y="2514600"/>
            <a:ext cx="589616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pH		7.32		Acid</a:t>
            </a:r>
          </a:p>
          <a:p>
            <a:r>
              <a:rPr lang="en-US" sz="3600" dirty="0"/>
              <a:t>PaCO</a:t>
            </a:r>
            <a:r>
              <a:rPr lang="en-US" sz="3600" baseline="-25000" dirty="0"/>
              <a:t>2	</a:t>
            </a:r>
            <a:r>
              <a:rPr lang="en-US" sz="3600" dirty="0"/>
              <a:t>47		Acid</a:t>
            </a:r>
            <a:endParaRPr lang="en-US" sz="3600" baseline="-25000" dirty="0"/>
          </a:p>
          <a:p>
            <a:r>
              <a:rPr lang="en-US" sz="3600" dirty="0"/>
              <a:t>PaO</a:t>
            </a:r>
            <a:r>
              <a:rPr lang="en-US" sz="3600" baseline="-25000" dirty="0"/>
              <a:t>2	</a:t>
            </a:r>
            <a:r>
              <a:rPr lang="en-US" sz="3600" dirty="0"/>
              <a:t>68		Hypoxic</a:t>
            </a:r>
            <a:endParaRPr lang="en-US" sz="3600" baseline="-25000" dirty="0"/>
          </a:p>
          <a:p>
            <a:r>
              <a:rPr lang="en-US" sz="3600" dirty="0"/>
              <a:t>SaO</a:t>
            </a:r>
            <a:r>
              <a:rPr lang="en-US" sz="3600" baseline="-25000" dirty="0"/>
              <a:t>2	</a:t>
            </a:r>
            <a:r>
              <a:rPr lang="en-US" sz="3600" dirty="0"/>
              <a:t>91%		Dec </a:t>
            </a:r>
            <a:r>
              <a:rPr lang="en-US" sz="3600" dirty="0" err="1"/>
              <a:t>Hgb</a:t>
            </a:r>
            <a:r>
              <a:rPr lang="en-US" sz="3600" dirty="0"/>
              <a:t>?</a:t>
            </a:r>
            <a:endParaRPr lang="en-US" sz="3600" baseline="-25000" dirty="0"/>
          </a:p>
          <a:p>
            <a:r>
              <a:rPr lang="en-US" sz="3600" dirty="0"/>
              <a:t>HCO</a:t>
            </a:r>
            <a:r>
              <a:rPr lang="en-US" sz="3600" baseline="-25000" dirty="0"/>
              <a:t>3	</a:t>
            </a:r>
            <a:r>
              <a:rPr lang="en-US" sz="3600" dirty="0"/>
              <a:t>25		Norm</a:t>
            </a:r>
            <a:endParaRPr lang="en-US" sz="3600" baseline="-25000" dirty="0"/>
          </a:p>
        </p:txBody>
      </p:sp>
      <p:pic>
        <p:nvPicPr>
          <p:cNvPr id="6" name="tad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35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68"/>
    </mc:Choice>
    <mc:Fallback>
      <p:transition spd="slow" advTm="36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0" objId="6"/>
        <p14:stopEvt time="2060" objId="6"/>
      </p14:showEvt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ABG Practice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133600"/>
            <a:ext cx="1752600" cy="1752600"/>
          </a:xfrm>
        </p:spPr>
      </p:pic>
      <p:sp>
        <p:nvSpPr>
          <p:cNvPr id="7" name="TextBox 6"/>
          <p:cNvSpPr txBox="1"/>
          <p:nvPr/>
        </p:nvSpPr>
        <p:spPr>
          <a:xfrm>
            <a:off x="838200" y="2514600"/>
            <a:ext cx="292900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pH		7.37</a:t>
            </a:r>
          </a:p>
          <a:p>
            <a:r>
              <a:rPr lang="en-US" sz="3600" dirty="0"/>
              <a:t>PaCO</a:t>
            </a:r>
            <a:r>
              <a:rPr lang="en-US" sz="3600" baseline="-25000" dirty="0"/>
              <a:t>2	</a:t>
            </a:r>
            <a:r>
              <a:rPr lang="en-US" sz="3600" dirty="0"/>
              <a:t>49</a:t>
            </a:r>
            <a:endParaRPr lang="en-US" sz="3600" baseline="-25000" dirty="0"/>
          </a:p>
          <a:p>
            <a:r>
              <a:rPr lang="en-US" sz="3600" dirty="0"/>
              <a:t>PaO</a:t>
            </a:r>
            <a:r>
              <a:rPr lang="en-US" sz="3600" baseline="-25000" dirty="0"/>
              <a:t>2	</a:t>
            </a:r>
            <a:r>
              <a:rPr lang="en-US" sz="3600" dirty="0"/>
              <a:t>90</a:t>
            </a:r>
            <a:endParaRPr lang="en-US" sz="3600" baseline="-25000" dirty="0"/>
          </a:p>
          <a:p>
            <a:r>
              <a:rPr lang="en-US" sz="3600" dirty="0"/>
              <a:t>SaO</a:t>
            </a:r>
            <a:r>
              <a:rPr lang="en-US" sz="3600" baseline="-25000" dirty="0"/>
              <a:t>2	</a:t>
            </a:r>
            <a:r>
              <a:rPr lang="en-US" sz="3600" dirty="0"/>
              <a:t>95%</a:t>
            </a:r>
            <a:endParaRPr lang="en-US" sz="3600" baseline="-25000" dirty="0"/>
          </a:p>
          <a:p>
            <a:r>
              <a:rPr lang="en-US" sz="3600" dirty="0"/>
              <a:t>HCO</a:t>
            </a:r>
            <a:r>
              <a:rPr lang="en-US" sz="3600" baseline="-25000" dirty="0"/>
              <a:t>3	</a:t>
            </a:r>
            <a:r>
              <a:rPr lang="en-US" sz="3600" dirty="0"/>
              <a:t>32</a:t>
            </a:r>
            <a:endParaRPr lang="en-US" sz="3600" baseline="-25000" dirty="0"/>
          </a:p>
        </p:txBody>
      </p:sp>
      <p:pic>
        <p:nvPicPr>
          <p:cNvPr id="5" name="Sherlock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8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8"/>
    </mc:Choice>
    <mc:Fallback>
      <p:transition spd="slow" advTm="1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4" objId="5"/>
        <p14:stopEvt time="1428" objId="5"/>
      </p14:showEvt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7467600" cy="2209800"/>
          </a:xfrm>
        </p:spPr>
        <p:txBody>
          <a:bodyPr>
            <a:normAutofit/>
          </a:bodyPr>
          <a:lstStyle/>
          <a:p>
            <a:r>
              <a:rPr lang="en-US" sz="2400" dirty="0"/>
              <a:t>A.  Metabolic Acidosis</a:t>
            </a:r>
          </a:p>
          <a:p>
            <a:r>
              <a:rPr lang="en-US" sz="2400" dirty="0"/>
              <a:t>B.  Metabolic Alkalosis</a:t>
            </a:r>
          </a:p>
          <a:p>
            <a:r>
              <a:rPr lang="en-US" sz="2400" dirty="0"/>
              <a:t>C.  Respiratory Acidosis</a:t>
            </a:r>
          </a:p>
          <a:p>
            <a:r>
              <a:rPr lang="en-US" sz="2400" dirty="0"/>
              <a:t>D.  Respiratory Alkalosis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438400"/>
            <a:ext cx="3086100" cy="27432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91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5"/>
    </mc:Choice>
    <mc:Fallback>
      <p:transition spd="slow" advTm="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Respiratory system: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Ventilation</a:t>
            </a:r>
          </a:p>
          <a:p>
            <a:pPr lvl="1"/>
            <a:r>
              <a:rPr lang="en-US" sz="2800" dirty="0"/>
              <a:t>Air Pressure Variances</a:t>
            </a:r>
          </a:p>
          <a:p>
            <a:pPr lvl="1"/>
            <a:r>
              <a:rPr lang="en-US" sz="2800" dirty="0"/>
              <a:t>Airway Resistance</a:t>
            </a:r>
          </a:p>
          <a:p>
            <a:pPr lvl="1"/>
            <a:r>
              <a:rPr lang="en-US" sz="2800" dirty="0"/>
              <a:t>Compliance</a:t>
            </a:r>
          </a:p>
          <a:p>
            <a:pPr lvl="2"/>
            <a:r>
              <a:rPr lang="en-US" sz="2500" dirty="0"/>
              <a:t>Surfactant </a:t>
            </a:r>
          </a:p>
          <a:p>
            <a:pPr lvl="1"/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5" y="0"/>
            <a:ext cx="8129875" cy="681385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3995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467"/>
    </mc:Choice>
    <mc:Fallback>
      <p:transition spd="slow" advTm="102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ABG Practice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609600"/>
            <a:ext cx="1752600" cy="1752600"/>
          </a:xfrm>
        </p:spPr>
      </p:pic>
      <p:sp>
        <p:nvSpPr>
          <p:cNvPr id="7" name="TextBox 6"/>
          <p:cNvSpPr txBox="1"/>
          <p:nvPr/>
        </p:nvSpPr>
        <p:spPr>
          <a:xfrm>
            <a:off x="838200" y="2514600"/>
            <a:ext cx="640912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pH		7.37		Norm (acid)</a:t>
            </a:r>
          </a:p>
          <a:p>
            <a:r>
              <a:rPr lang="en-US" sz="3600" dirty="0"/>
              <a:t>PaCO</a:t>
            </a:r>
            <a:r>
              <a:rPr lang="en-US" sz="3600" baseline="-25000" dirty="0"/>
              <a:t>2	</a:t>
            </a:r>
            <a:r>
              <a:rPr lang="en-US" sz="3600" dirty="0"/>
              <a:t>49		Acid</a:t>
            </a:r>
            <a:endParaRPr lang="en-US" sz="3600" baseline="-25000" dirty="0"/>
          </a:p>
          <a:p>
            <a:r>
              <a:rPr lang="en-US" sz="3600" dirty="0"/>
              <a:t>PaO</a:t>
            </a:r>
            <a:r>
              <a:rPr lang="en-US" sz="3600" baseline="-25000" dirty="0"/>
              <a:t>2	</a:t>
            </a:r>
            <a:r>
              <a:rPr lang="en-US" sz="3600" dirty="0"/>
              <a:t>90		Norm</a:t>
            </a:r>
            <a:endParaRPr lang="en-US" sz="3600" baseline="-25000" dirty="0"/>
          </a:p>
          <a:p>
            <a:r>
              <a:rPr lang="en-US" sz="3600" dirty="0"/>
              <a:t>SaO</a:t>
            </a:r>
            <a:r>
              <a:rPr lang="en-US" sz="3600" baseline="-25000" dirty="0"/>
              <a:t>2	</a:t>
            </a:r>
            <a:r>
              <a:rPr lang="en-US" sz="3600" dirty="0"/>
              <a:t>95%		Norm</a:t>
            </a:r>
            <a:endParaRPr lang="en-US" sz="3600" baseline="-25000" dirty="0"/>
          </a:p>
          <a:p>
            <a:r>
              <a:rPr lang="en-US" sz="3600" dirty="0"/>
              <a:t>HCO</a:t>
            </a:r>
            <a:r>
              <a:rPr lang="en-US" sz="3600" baseline="-25000" dirty="0"/>
              <a:t>3	</a:t>
            </a:r>
            <a:r>
              <a:rPr lang="en-US" sz="3600" dirty="0"/>
              <a:t>32		</a:t>
            </a:r>
            <a:r>
              <a:rPr lang="en-US" sz="3600" dirty="0" err="1"/>
              <a:t>Alk</a:t>
            </a:r>
            <a:endParaRPr lang="en-US" sz="3600" baseline="-25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22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70"/>
    </mc:Choice>
    <mc:Fallback>
      <p:transition spd="slow" advTm="27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7283" cy="6875463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24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3"/>
    </mc:Choice>
    <mc:Fallback>
      <p:transition spd="slow" advTm="3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16189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87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4"/>
    </mc:Choice>
    <mc:Fallback>
      <p:transition spd="slow" advTm="4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28020" y="-228600"/>
            <a:ext cx="7080026" cy="1828801"/>
          </a:xfrm>
        </p:spPr>
        <p:txBody>
          <a:bodyPr/>
          <a:lstStyle/>
          <a:p>
            <a:r>
              <a:rPr lang="en-US" dirty="0"/>
              <a:t>Acute respiratory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28020" y="1905000"/>
            <a:ext cx="7080026" cy="1049867"/>
          </a:xfrm>
        </p:spPr>
        <p:txBody>
          <a:bodyPr/>
          <a:lstStyle/>
          <a:p>
            <a:r>
              <a:rPr lang="en-US" dirty="0"/>
              <a:t>Part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743206"/>
            <a:ext cx="3581400" cy="3810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53"/>
    </mc:Choice>
    <mc:Fallback>
      <p:transition spd="slow" advTm="12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8" y="-1"/>
            <a:ext cx="5505451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320260">
            <a:off x="3187772" y="5578822"/>
            <a:ext cx="5779263" cy="762000"/>
          </a:xfrm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Upper airway infections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200400" cy="487375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Rhinitis</a:t>
            </a:r>
          </a:p>
          <a:p>
            <a:pPr lvl="1"/>
            <a:r>
              <a:rPr lang="en-US" sz="2400" dirty="0"/>
              <a:t>Pathophysiology</a:t>
            </a:r>
          </a:p>
          <a:p>
            <a:pPr lvl="1"/>
            <a:r>
              <a:rPr lang="en-US" sz="2400" dirty="0"/>
              <a:t>S/S</a:t>
            </a:r>
          </a:p>
          <a:p>
            <a:pPr lvl="1"/>
            <a:r>
              <a:rPr lang="en-US" sz="2400" dirty="0"/>
              <a:t>Medical </a:t>
            </a:r>
            <a:r>
              <a:rPr lang="en-US" sz="2400" dirty="0" err="1"/>
              <a:t>Mgt</a:t>
            </a:r>
            <a:endParaRPr lang="en-US" sz="2400" dirty="0"/>
          </a:p>
          <a:p>
            <a:pPr lvl="1"/>
            <a:r>
              <a:rPr lang="en-US" sz="2400" dirty="0"/>
              <a:t>Nursing </a:t>
            </a:r>
            <a:r>
              <a:rPr lang="en-US" sz="2400" dirty="0" err="1"/>
              <a:t>Mgt</a:t>
            </a:r>
            <a:endParaRPr lang="en-US" sz="2400" dirty="0"/>
          </a:p>
          <a:p>
            <a:r>
              <a:rPr lang="en-US" sz="2800" dirty="0"/>
              <a:t>Viral Rhinitis</a:t>
            </a:r>
          </a:p>
          <a:p>
            <a:pPr lvl="1"/>
            <a:r>
              <a:rPr lang="en-US" sz="2400" dirty="0"/>
              <a:t>Pathophysiology</a:t>
            </a:r>
          </a:p>
          <a:p>
            <a:pPr lvl="1"/>
            <a:r>
              <a:rPr lang="en-US" sz="2400" dirty="0"/>
              <a:t>S/S</a:t>
            </a:r>
          </a:p>
          <a:p>
            <a:pPr lvl="1"/>
            <a:r>
              <a:rPr lang="en-US" sz="2400" dirty="0"/>
              <a:t>Medical </a:t>
            </a:r>
            <a:r>
              <a:rPr lang="en-US" sz="2400" dirty="0" err="1"/>
              <a:t>Mgt</a:t>
            </a:r>
            <a:endParaRPr lang="en-US" sz="2400" dirty="0"/>
          </a:p>
          <a:p>
            <a:pPr lvl="1"/>
            <a:r>
              <a:rPr lang="en-US" sz="2400" dirty="0"/>
              <a:t>Nursing </a:t>
            </a:r>
            <a:r>
              <a:rPr lang="en-US" sz="2400" dirty="0" err="1"/>
              <a:t>Mgt</a:t>
            </a:r>
            <a:endParaRPr lang="en-US" sz="2400" dirty="0"/>
          </a:p>
          <a:p>
            <a:endParaRPr lang="en-US" sz="28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23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337"/>
    </mc:Choice>
    <mc:Fallback>
      <p:transition spd="slow" advTm="77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467600" cy="762000"/>
          </a:xfrm>
        </p:spPr>
        <p:txBody>
          <a:bodyPr/>
          <a:lstStyle/>
          <a:p>
            <a:r>
              <a:rPr lang="en-US" dirty="0"/>
              <a:t>Upper airway infections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3124200" cy="2133600"/>
          </a:xfrm>
        </p:spPr>
        <p:txBody>
          <a:bodyPr>
            <a:noAutofit/>
          </a:bodyPr>
          <a:lstStyle/>
          <a:p>
            <a:r>
              <a:rPr lang="en-US" sz="2800" dirty="0"/>
              <a:t>Sinusitis</a:t>
            </a:r>
          </a:p>
          <a:p>
            <a:pPr lvl="1"/>
            <a:r>
              <a:rPr lang="en-US" sz="2400" dirty="0"/>
              <a:t>Pathophysiology</a:t>
            </a:r>
          </a:p>
          <a:p>
            <a:pPr lvl="1"/>
            <a:r>
              <a:rPr lang="en-US" sz="2400" dirty="0"/>
              <a:t>S/S</a:t>
            </a:r>
          </a:p>
          <a:p>
            <a:pPr lvl="1"/>
            <a:r>
              <a:rPr lang="en-US" sz="2400" dirty="0"/>
              <a:t>Medical </a:t>
            </a:r>
            <a:r>
              <a:rPr lang="en-US" sz="2400" dirty="0" err="1"/>
              <a:t>Mgt</a:t>
            </a:r>
            <a:endParaRPr lang="en-US" sz="2400" dirty="0"/>
          </a:p>
          <a:p>
            <a:pPr lvl="1"/>
            <a:r>
              <a:rPr lang="en-US" sz="2400" dirty="0"/>
              <a:t>Nursing </a:t>
            </a:r>
            <a:r>
              <a:rPr lang="en-US" sz="2400" dirty="0" err="1"/>
              <a:t>Mgt</a:t>
            </a:r>
            <a:endParaRPr lang="en-US" sz="2400" dirty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772" y="2590800"/>
            <a:ext cx="5415228" cy="426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772670"/>
            <a:ext cx="3048000" cy="3109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81600" y="6477000"/>
            <a:ext cx="19812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7" name="Ink 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88440" y="3752640"/>
              <a:ext cx="3059640" cy="2506320"/>
            </p14:xfrm>
          </p:contentPart>
        </mc:Choice>
        <mc:Fallback>
          <p:pic>
            <p:nvPicPr>
              <p:cNvPr id="7" name="Ink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9080" y="3743280"/>
                <a:ext cx="3078360" cy="25250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92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75"/>
    </mc:Choice>
    <mc:Fallback>
      <p:transition spd="slow" advTm="51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Upper airway infections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3167244" cy="4873752"/>
          </a:xfrm>
        </p:spPr>
        <p:txBody>
          <a:bodyPr>
            <a:normAutofit/>
          </a:bodyPr>
          <a:lstStyle/>
          <a:p>
            <a:r>
              <a:rPr lang="en-US" sz="2800" dirty="0"/>
              <a:t>Pharyngitis</a:t>
            </a:r>
          </a:p>
          <a:p>
            <a:pPr lvl="1"/>
            <a:r>
              <a:rPr lang="en-US" sz="2400" dirty="0"/>
              <a:t>Pathophysiology</a:t>
            </a:r>
          </a:p>
          <a:p>
            <a:pPr lvl="1"/>
            <a:r>
              <a:rPr lang="en-US" sz="2400" dirty="0"/>
              <a:t>S/S</a:t>
            </a:r>
          </a:p>
          <a:p>
            <a:pPr lvl="1"/>
            <a:r>
              <a:rPr lang="en-US" sz="2400" dirty="0"/>
              <a:t>Medical </a:t>
            </a:r>
            <a:r>
              <a:rPr lang="en-US" sz="2400" dirty="0" err="1"/>
              <a:t>Mgt</a:t>
            </a:r>
            <a:endParaRPr lang="en-US" sz="2400" dirty="0"/>
          </a:p>
          <a:p>
            <a:pPr lvl="1"/>
            <a:r>
              <a:rPr lang="en-US" sz="2400" dirty="0"/>
              <a:t>Nursing </a:t>
            </a:r>
            <a:r>
              <a:rPr lang="en-US" sz="2400" dirty="0" err="1"/>
              <a:t>Mgt</a:t>
            </a:r>
            <a:endParaRPr lang="en-US" sz="2400" dirty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044" y="2590800"/>
            <a:ext cx="5671955" cy="42481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92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18"/>
    </mc:Choice>
    <mc:Fallback>
      <p:transition spd="slow" advTm="28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Upper airway infections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3581400" cy="4873752"/>
          </a:xfrm>
        </p:spPr>
        <p:txBody>
          <a:bodyPr>
            <a:normAutofit/>
          </a:bodyPr>
          <a:lstStyle/>
          <a:p>
            <a:r>
              <a:rPr lang="en-US" sz="3200" dirty="0"/>
              <a:t>Laryngitis</a:t>
            </a:r>
          </a:p>
          <a:p>
            <a:pPr lvl="1"/>
            <a:r>
              <a:rPr lang="en-US" sz="2800" dirty="0"/>
              <a:t>Pathophysiology</a:t>
            </a:r>
          </a:p>
          <a:p>
            <a:pPr lvl="1"/>
            <a:r>
              <a:rPr lang="en-US" sz="2800" dirty="0"/>
              <a:t>S/S</a:t>
            </a:r>
          </a:p>
          <a:p>
            <a:pPr lvl="1"/>
            <a:r>
              <a:rPr lang="en-US" sz="2800" dirty="0"/>
              <a:t>Medical </a:t>
            </a:r>
            <a:r>
              <a:rPr lang="en-US" sz="2800" dirty="0" err="1"/>
              <a:t>Mgt</a:t>
            </a:r>
            <a:endParaRPr lang="en-US" sz="2800" dirty="0"/>
          </a:p>
          <a:p>
            <a:pPr lvl="1"/>
            <a:r>
              <a:rPr lang="en-US" sz="2800" dirty="0"/>
              <a:t>Nursing </a:t>
            </a:r>
            <a:r>
              <a:rPr lang="en-US" sz="2800" dirty="0" err="1"/>
              <a:t>Mgt</a:t>
            </a:r>
            <a:endParaRPr lang="en-US" sz="2800" dirty="0"/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1444511"/>
            <a:ext cx="4514850" cy="541348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92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23"/>
    </mc:Choice>
    <mc:Fallback>
      <p:transition spd="slow" advTm="40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Nursing Process: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Maintain patent airway</a:t>
            </a:r>
          </a:p>
          <a:p>
            <a:r>
              <a:rPr lang="en-US" sz="2800" dirty="0"/>
              <a:t>Relieve pain</a:t>
            </a:r>
          </a:p>
          <a:p>
            <a:r>
              <a:rPr lang="en-US" sz="2800" dirty="0"/>
              <a:t>Effective communication</a:t>
            </a:r>
          </a:p>
          <a:p>
            <a:r>
              <a:rPr lang="en-US" sz="2800" dirty="0"/>
              <a:t>Hydration</a:t>
            </a:r>
          </a:p>
          <a:p>
            <a:r>
              <a:rPr lang="en-US" sz="2800" dirty="0"/>
              <a:t>Knowledge to prevent upper airway infection</a:t>
            </a:r>
          </a:p>
          <a:p>
            <a:r>
              <a:rPr lang="en-US" sz="2800" dirty="0"/>
              <a:t>No complications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1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24"/>
    </mc:Choice>
    <mc:Fallback>
      <p:transition spd="slow" advTm="18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467600" cy="715962"/>
          </a:xfrm>
        </p:spPr>
        <p:txBody>
          <a:bodyPr/>
          <a:lstStyle/>
          <a:p>
            <a:r>
              <a:rPr lang="en-US" dirty="0"/>
              <a:t>Nursing process: Interventions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467600" cy="5254752"/>
          </a:xfrm>
        </p:spPr>
        <p:txBody>
          <a:bodyPr>
            <a:noAutofit/>
          </a:bodyPr>
          <a:lstStyle/>
          <a:p>
            <a:r>
              <a:rPr lang="en-US" sz="2800" dirty="0"/>
              <a:t>Maintain patent airway</a:t>
            </a:r>
          </a:p>
          <a:p>
            <a:r>
              <a:rPr lang="en-US" sz="2800" dirty="0"/>
              <a:t>Promote comfort</a:t>
            </a:r>
          </a:p>
          <a:p>
            <a:pPr lvl="1"/>
            <a:r>
              <a:rPr lang="en-US" sz="2400" dirty="0"/>
              <a:t>Analgesics</a:t>
            </a:r>
          </a:p>
          <a:p>
            <a:pPr lvl="1"/>
            <a:r>
              <a:rPr lang="en-US" sz="2400" dirty="0"/>
              <a:t>Gargles for sore throat</a:t>
            </a:r>
          </a:p>
          <a:p>
            <a:pPr lvl="1"/>
            <a:r>
              <a:rPr lang="en-US" sz="2400" dirty="0"/>
              <a:t>Hot packs sinus congestion</a:t>
            </a:r>
          </a:p>
          <a:p>
            <a:pPr lvl="1"/>
            <a:r>
              <a:rPr lang="en-US" sz="2400" dirty="0"/>
              <a:t>Ice to reduce swelling/bleeding post tonsillectomy/adenoidectomy</a:t>
            </a:r>
          </a:p>
          <a:p>
            <a:r>
              <a:rPr lang="en-US" sz="2800" dirty="0"/>
              <a:t>Rest</a:t>
            </a:r>
          </a:p>
          <a:p>
            <a:r>
              <a:rPr lang="en-US" sz="2800" dirty="0"/>
              <a:t>Refrain from speaking-alternate communication</a:t>
            </a:r>
          </a:p>
          <a:p>
            <a:r>
              <a:rPr lang="en-US" sz="2800" dirty="0"/>
              <a:t>Encourage liquids/appropriate foods</a:t>
            </a:r>
          </a:p>
          <a:p>
            <a:pPr lvl="1"/>
            <a:endParaRPr lang="en-US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74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72"/>
    </mc:Choice>
    <mc:Fallback>
      <p:transition spd="slow" advTm="12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400"/>
            <a:ext cx="6553200" cy="6553200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57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94"/>
    </mc:Choice>
    <mc:Fallback>
      <p:transition spd="slow" advTm="22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Prevention of upper airway infection</a:t>
            </a:r>
          </a:p>
          <a:p>
            <a:r>
              <a:rPr lang="en-US" sz="2800" dirty="0"/>
              <a:t>Emphasize frequent hand-washing</a:t>
            </a:r>
          </a:p>
          <a:p>
            <a:r>
              <a:rPr lang="en-US" sz="2800" dirty="0"/>
              <a:t>When to call MD</a:t>
            </a:r>
          </a:p>
          <a:p>
            <a:r>
              <a:rPr lang="en-US" sz="2800" dirty="0"/>
              <a:t>Complete antibiotics</a:t>
            </a:r>
          </a:p>
          <a:p>
            <a:r>
              <a:rPr lang="en-US" sz="2800" dirty="0"/>
              <a:t>Annual flu vaccine</a:t>
            </a:r>
          </a:p>
        </p:txBody>
      </p:sp>
      <p:pic>
        <p:nvPicPr>
          <p:cNvPr id="6146" name="Picture 2" descr="\\avc.edu\private\UserDocs\CScudmore\My Documents\My Pictures\Respiratory\cold-and-flu-clipar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00145"/>
            <a:ext cx="3200400" cy="323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49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85"/>
    </mc:Choice>
    <mc:Fallback>
      <p:transition spd="slow" advTm="27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Upper airway obstruction/trauma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Epistaxis</a:t>
            </a:r>
          </a:p>
          <a:p>
            <a:pPr lvl="1"/>
            <a:r>
              <a:rPr lang="en-US" dirty="0"/>
              <a:t>Risk factors-chart 22-5, p534</a:t>
            </a:r>
          </a:p>
          <a:p>
            <a:pPr lvl="1"/>
            <a:r>
              <a:rPr lang="en-US" dirty="0"/>
              <a:t>Management-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700337"/>
            <a:ext cx="6135362" cy="415766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93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96"/>
    </mc:Choice>
    <mc:Fallback>
      <p:transition spd="slow" advTm="46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304800"/>
            <a:ext cx="7765322" cy="970450"/>
          </a:xfrm>
        </p:spPr>
        <p:txBody>
          <a:bodyPr/>
          <a:lstStyle/>
          <a:p>
            <a:r>
              <a:rPr lang="en-US" dirty="0"/>
              <a:t>Upper airway obstruction/trauma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1676400"/>
          </a:xfrm>
        </p:spPr>
        <p:txBody>
          <a:bodyPr>
            <a:normAutofit/>
          </a:bodyPr>
          <a:lstStyle/>
          <a:p>
            <a:r>
              <a:rPr lang="en-US" sz="2800" dirty="0"/>
              <a:t>Nasal obstruction</a:t>
            </a:r>
          </a:p>
          <a:p>
            <a:pPr lvl="1"/>
            <a:r>
              <a:rPr lang="en-US" sz="2400" dirty="0"/>
              <a:t>Management</a:t>
            </a:r>
          </a:p>
          <a:p>
            <a:pPr lvl="1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488082"/>
            <a:ext cx="6172200" cy="43699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371600"/>
            <a:ext cx="5105400" cy="4424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3733810"/>
            <a:ext cx="4114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Fracture of nose</a:t>
            </a:r>
          </a:p>
          <a:p>
            <a:pPr lvl="1"/>
            <a:r>
              <a:rPr lang="en-US" sz="2400" dirty="0"/>
              <a:t>Management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7" name="Ink 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968800" y="2833200"/>
              <a:ext cx="1533600" cy="1471320"/>
            </p14:xfrm>
          </p:contentPart>
        </mc:Choice>
        <mc:Fallback>
          <p:pic>
            <p:nvPicPr>
              <p:cNvPr id="7" name="Ink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59440" y="2823840"/>
                <a:ext cx="1552320" cy="14900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7260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79"/>
    </mc:Choice>
    <mc:Fallback>
      <p:transition spd="slow" advTm="46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Chest and lower airway infection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Acute </a:t>
            </a:r>
            <a:r>
              <a:rPr lang="en-US" sz="2800" dirty="0" err="1"/>
              <a:t>tracheobronchitis</a:t>
            </a:r>
            <a:endParaRPr lang="en-US" sz="2800" dirty="0"/>
          </a:p>
          <a:p>
            <a:r>
              <a:rPr lang="en-US" sz="2800" dirty="0"/>
              <a:t>Pneumonia</a:t>
            </a:r>
          </a:p>
          <a:p>
            <a:pPr lvl="1"/>
            <a:r>
              <a:rPr lang="en-US" sz="2400" dirty="0"/>
              <a:t>Community-acquired (CAP)</a:t>
            </a:r>
          </a:p>
          <a:p>
            <a:pPr lvl="1"/>
            <a:r>
              <a:rPr lang="en-US" sz="2400" dirty="0"/>
              <a:t>Hospital-acquired (HAP)</a:t>
            </a:r>
          </a:p>
          <a:p>
            <a:pPr lvl="1"/>
            <a:r>
              <a:rPr lang="en-US" sz="2400" dirty="0"/>
              <a:t>Pneumocystis </a:t>
            </a:r>
            <a:r>
              <a:rPr lang="en-US" sz="2400" dirty="0" err="1"/>
              <a:t>jirovecii</a:t>
            </a:r>
            <a:r>
              <a:rPr lang="en-US" sz="2400" dirty="0"/>
              <a:t> (PCP)</a:t>
            </a:r>
          </a:p>
          <a:p>
            <a:pPr lvl="1"/>
            <a:r>
              <a:rPr lang="en-US" sz="2400" dirty="0"/>
              <a:t>Aspiration </a:t>
            </a:r>
          </a:p>
        </p:txBody>
      </p:sp>
      <p:pic>
        <p:nvPicPr>
          <p:cNvPr id="2050" name="Picture 2" descr="\\avc.edu\private\UserDocs\CScudmore\My Documents\My Pictures\Respiratory\ar1257314798907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09800"/>
            <a:ext cx="2803144" cy="45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23200" y="2608560"/>
              <a:ext cx="2820960" cy="2336040"/>
            </p14:xfrm>
          </p:contentPart>
        </mc:Choice>
        <mc:Fallback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13840" y="2599200"/>
                <a:ext cx="2839680" cy="23547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81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98"/>
    </mc:Choice>
    <mc:Fallback>
      <p:transition spd="slow" advTm="24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measures: Pneumonia (PNA)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01000" cy="4873752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Oxygen assess</a:t>
            </a:r>
          </a:p>
          <a:p>
            <a:r>
              <a:rPr lang="en-US" sz="3200" dirty="0"/>
              <a:t>Pneumococcal screening/vaccination</a:t>
            </a:r>
          </a:p>
          <a:p>
            <a:r>
              <a:rPr lang="en-US" sz="3200" dirty="0"/>
              <a:t>Blood culture </a:t>
            </a:r>
            <a:r>
              <a:rPr lang="en-US" sz="3200" b="1" dirty="0"/>
              <a:t>prior to 1</a:t>
            </a:r>
            <a:r>
              <a:rPr lang="en-US" sz="3200" b="1" baseline="30000" dirty="0"/>
              <a:t>st</a:t>
            </a:r>
            <a:r>
              <a:rPr lang="en-US" sz="3200" b="1" dirty="0"/>
              <a:t> antibiotic</a:t>
            </a:r>
          </a:p>
          <a:p>
            <a:r>
              <a:rPr lang="en-US" sz="3200" dirty="0"/>
              <a:t>Smoking cessation</a:t>
            </a:r>
          </a:p>
          <a:p>
            <a:r>
              <a:rPr lang="en-US" sz="3200" dirty="0"/>
              <a:t>Antibiotic within 4-8 hours of arrival</a:t>
            </a:r>
          </a:p>
          <a:p>
            <a:pPr lvl="1"/>
            <a:r>
              <a:rPr lang="en-US" sz="2800" dirty="0"/>
              <a:t>Immunocompetent patients within first 24 hours</a:t>
            </a:r>
          </a:p>
          <a:p>
            <a:r>
              <a:rPr lang="en-US" sz="3200" dirty="0"/>
              <a:t>Flu vaccine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10600" y="3262320"/>
              <a:ext cx="3557160" cy="1341720"/>
            </p14:xfrm>
          </p:contentPart>
        </mc:Choice>
        <mc:Fallback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1240" y="3252960"/>
                <a:ext cx="3575880" cy="13604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40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91"/>
    </mc:Choice>
    <mc:Fallback>
      <p:transition spd="slow" advTm="61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treatment: PNA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Supportive treatment</a:t>
            </a:r>
          </a:p>
          <a:p>
            <a:pPr lvl="1"/>
            <a:r>
              <a:rPr lang="en-US" sz="2800" dirty="0"/>
              <a:t>Fluids, O2, antipyretics, antitussives, decongestant, antihistamine</a:t>
            </a:r>
          </a:p>
          <a:p>
            <a:r>
              <a:rPr lang="en-US" sz="3200" dirty="0"/>
              <a:t>Administration antibiotics based on gram stain</a:t>
            </a:r>
          </a:p>
          <a:p>
            <a:r>
              <a:rPr lang="en-US" sz="3200" dirty="0"/>
              <a:t>Empiric antibiotic therapy</a:t>
            </a:r>
          </a:p>
          <a:p>
            <a:r>
              <a:rPr lang="en-US" sz="3200" dirty="0"/>
              <a:t>Antibiotics </a:t>
            </a:r>
            <a:r>
              <a:rPr lang="en-US" sz="3200" b="1" dirty="0"/>
              <a:t>only for bacterial </a:t>
            </a:r>
            <a:r>
              <a:rPr lang="en-US" sz="3200" dirty="0"/>
              <a:t>infection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51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73"/>
    </mc:Choice>
    <mc:Fallback>
      <p:transition spd="slow" advTm="32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Nursing process: Assessment PNA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Changes in temp/pulse</a:t>
            </a:r>
          </a:p>
          <a:p>
            <a:r>
              <a:rPr lang="en-US" sz="2800" dirty="0"/>
              <a:t>Secretions</a:t>
            </a:r>
          </a:p>
          <a:p>
            <a:r>
              <a:rPr lang="en-US" sz="2800" dirty="0"/>
              <a:t>Cough</a:t>
            </a:r>
          </a:p>
          <a:p>
            <a:r>
              <a:rPr lang="en-US" sz="2800" dirty="0"/>
              <a:t>SOB</a:t>
            </a:r>
          </a:p>
          <a:p>
            <a:r>
              <a:rPr lang="en-US" sz="2800" dirty="0"/>
              <a:t>Inspection/auscultation of chest</a:t>
            </a:r>
          </a:p>
          <a:p>
            <a:r>
              <a:rPr lang="en-US" sz="2800" dirty="0"/>
              <a:t>Changes in CXR</a:t>
            </a:r>
          </a:p>
          <a:p>
            <a:r>
              <a:rPr lang="en-US" sz="2800" dirty="0"/>
              <a:t>Changes in mental status, fatigue, dehydration, concomitant heart failure, esp. elderly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4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88"/>
    </mc:Choice>
    <mc:Fallback>
      <p:transition spd="slow" advTm="27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Nursing process: Interventions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Improving airway clearance</a:t>
            </a:r>
          </a:p>
          <a:p>
            <a:pPr lvl="1"/>
            <a:r>
              <a:rPr lang="en-US" sz="2800" dirty="0"/>
              <a:t>Hydration</a:t>
            </a:r>
          </a:p>
          <a:p>
            <a:pPr lvl="1"/>
            <a:r>
              <a:rPr lang="en-US" sz="2800" dirty="0"/>
              <a:t>Humidified oxygen</a:t>
            </a:r>
          </a:p>
          <a:p>
            <a:pPr lvl="1"/>
            <a:r>
              <a:rPr lang="en-US" sz="2800" dirty="0"/>
              <a:t>Coughing techniques</a:t>
            </a:r>
          </a:p>
          <a:p>
            <a:pPr lvl="1"/>
            <a:r>
              <a:rPr lang="en-US" sz="2800" dirty="0"/>
              <a:t>Chest physiotherapy</a:t>
            </a:r>
          </a:p>
          <a:p>
            <a:pPr lvl="1"/>
            <a:r>
              <a:rPr lang="en-US" sz="2800" dirty="0"/>
              <a:t>Position changes</a:t>
            </a:r>
          </a:p>
          <a:p>
            <a:pPr lvl="1"/>
            <a:endParaRPr lang="en-US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19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85"/>
    </mc:Choice>
    <mc:Fallback>
      <p:transition spd="slow" advTm="16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20997584">
            <a:off x="788359" y="1230262"/>
            <a:ext cx="629342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/>
                <a:solidFill>
                  <a:prstClr val="black"/>
                </a:solidFill>
              </a:rPr>
              <a:t>Pause Point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276600"/>
            <a:ext cx="4114800" cy="3086100"/>
          </a:xfrm>
          <a:prstGeom prst="rect">
            <a:avLst/>
          </a:prstGeom>
        </p:spPr>
      </p:pic>
      <p:pic>
        <p:nvPicPr>
          <p:cNvPr id="8" name="Good ques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9600" y="6057900"/>
            <a:ext cx="609600" cy="609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3"/>
    </mc:Choice>
    <mc:Fallback>
      <p:transition spd="slow" advTm="3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0" objId="8"/>
        <p14:stopEvt time="3843" objId="8"/>
      </p14:showEvtLst>
    </p:ext>
  </p:extLs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457200"/>
            <a:ext cx="7467600" cy="5410200"/>
          </a:xfrm>
        </p:spPr>
        <p:txBody>
          <a:bodyPr>
            <a:noAutofit/>
          </a:bodyPr>
          <a:lstStyle/>
          <a:p>
            <a:pPr marL="36900" indent="0">
              <a:buNone/>
            </a:pPr>
            <a:r>
              <a:rPr lang="en-US" sz="2800" dirty="0"/>
              <a:t>A 79 year old patient is admitted with pneumonia.  Which nursing diagnosis should take priority?</a:t>
            </a:r>
          </a:p>
          <a:p>
            <a:endParaRPr lang="en-US" sz="2800" dirty="0"/>
          </a:p>
          <a:p>
            <a:pPr lvl="1"/>
            <a:r>
              <a:rPr lang="en-US" sz="2400" dirty="0"/>
              <a:t>A.  Acute pain r/t lung expansion secondary to    	   lung infection.</a:t>
            </a:r>
          </a:p>
          <a:p>
            <a:pPr lvl="1"/>
            <a:r>
              <a:rPr lang="en-US" sz="2400" dirty="0"/>
              <a:t>B.  Risk for imbalanced fluid volume r/t 		   	   increased insensible fluid losses secondary to    	   fever.</a:t>
            </a:r>
          </a:p>
          <a:p>
            <a:pPr lvl="1"/>
            <a:r>
              <a:rPr lang="en-US" sz="2400" dirty="0"/>
              <a:t>C.  Anxiety r/t dyspnea and chest pain.</a:t>
            </a:r>
          </a:p>
          <a:p>
            <a:pPr lvl="1"/>
            <a:r>
              <a:rPr lang="en-US" sz="2400" dirty="0"/>
              <a:t>D.  Ineffective airway clearance r/t retained 	    	   	   secretions.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91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57"/>
    </mc:Choice>
    <mc:Fallback>
      <p:transition spd="slow" advTm="28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Respiratory system: </a:t>
            </a:r>
            <a:r>
              <a:rPr lang="en-US" sz="3200" dirty="0"/>
              <a:t>Ventilation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Airway Pressure</a:t>
            </a:r>
          </a:p>
          <a:p>
            <a:pPr lvl="1"/>
            <a:r>
              <a:rPr lang="en-US" sz="2800" dirty="0"/>
              <a:t>Intra-pleural pressure</a:t>
            </a:r>
          </a:p>
          <a:p>
            <a:pPr lvl="1"/>
            <a:r>
              <a:rPr lang="en-US" sz="2800" dirty="0"/>
              <a:t>Intra-thoracic pressure</a:t>
            </a:r>
          </a:p>
          <a:p>
            <a:pPr lvl="1"/>
            <a:r>
              <a:rPr lang="en-US" sz="2800" dirty="0"/>
              <a:t>Intra-alveolar</a:t>
            </a:r>
          </a:p>
          <a:p>
            <a:pPr marL="731520" lvl="2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4528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7025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728"/>
    </mc:Choice>
    <mc:Fallback>
      <p:transition spd="slow" advTm="72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Pleural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/>
              <a:t>Pleurisy</a:t>
            </a:r>
          </a:p>
          <a:p>
            <a:pPr lvl="1"/>
            <a:r>
              <a:rPr lang="en-US" sz="2800" dirty="0"/>
              <a:t>Inflammation of both layers of pleura</a:t>
            </a:r>
          </a:p>
          <a:p>
            <a:r>
              <a:rPr lang="en-US" sz="3200" dirty="0"/>
              <a:t>Pleural effusion</a:t>
            </a:r>
          </a:p>
          <a:p>
            <a:pPr lvl="1"/>
            <a:r>
              <a:rPr lang="en-US" sz="2800" dirty="0"/>
              <a:t>Collection of fluid in pleural space</a:t>
            </a:r>
          </a:p>
          <a:p>
            <a:pPr lvl="1"/>
            <a:r>
              <a:rPr lang="en-US" sz="2800" dirty="0"/>
              <a:t>Secondary to other disease process</a:t>
            </a:r>
          </a:p>
          <a:p>
            <a:r>
              <a:rPr lang="en-US" sz="3200" dirty="0"/>
              <a:t>Empyema</a:t>
            </a:r>
          </a:p>
          <a:p>
            <a:pPr lvl="1"/>
            <a:r>
              <a:rPr lang="en-US" sz="2800" dirty="0"/>
              <a:t>Accumulation of thick, purulent fluid in pleural space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08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94"/>
    </mc:Choice>
    <mc:Fallback>
      <p:transition spd="slow" advTm="29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Pulmonary HTN</a:t>
            </a: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595091865"/>
              </p:ext>
            </p:extLst>
          </p:nvPr>
        </p:nvGraphicFramePr>
        <p:xfrm>
          <a:off x="457200" y="914400"/>
          <a:ext cx="8153400" cy="568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Oval 2"/>
          <p:cNvSpPr/>
          <p:nvPr/>
        </p:nvSpPr>
        <p:spPr>
          <a:xfrm>
            <a:off x="5486400" y="2286000"/>
            <a:ext cx="2971800" cy="2209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267200" y="4114800"/>
            <a:ext cx="3048000" cy="2743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295400" y="4191000"/>
            <a:ext cx="2971800" cy="266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66800" y="1790700"/>
            <a:ext cx="2971800" cy="24003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290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58"/>
    </mc:Choice>
    <mc:Fallback>
      <p:transition spd="slow" advTm="49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Graphic spid="14" grpId="0">
        <p:bldAsOne/>
      </p:bldGraphic>
      <p:bldP spid="3" grpId="0" animBg="1"/>
      <p:bldP spid="5" grpId="0" animBg="1"/>
      <p:bldP spid="6" grpId="0" animBg="1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Pulmonary HTN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Types</a:t>
            </a:r>
          </a:p>
          <a:p>
            <a:pPr lvl="1"/>
            <a:r>
              <a:rPr lang="en-US" sz="2800" dirty="0"/>
              <a:t>Idiopathic (primary)</a:t>
            </a:r>
          </a:p>
          <a:p>
            <a:pPr lvl="1"/>
            <a:r>
              <a:rPr lang="en-US" sz="2800" dirty="0"/>
              <a:t>Unknown cause</a:t>
            </a:r>
          </a:p>
          <a:p>
            <a:r>
              <a:rPr lang="en-US" sz="3200" dirty="0"/>
              <a:t>Clinical manifestations</a:t>
            </a:r>
          </a:p>
          <a:p>
            <a:pPr lvl="1"/>
            <a:r>
              <a:rPr lang="en-US" sz="2800" dirty="0"/>
              <a:t>Hypoxemia</a:t>
            </a:r>
          </a:p>
          <a:p>
            <a:pPr lvl="1"/>
            <a:r>
              <a:rPr lang="en-US" sz="2800" dirty="0"/>
              <a:t>Signs of right heart failure</a:t>
            </a:r>
          </a:p>
          <a:p>
            <a:pPr lvl="1"/>
            <a:r>
              <a:rPr lang="en-US" sz="2800" dirty="0"/>
              <a:t>Tall peaked P waves (inferior leads)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68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77"/>
    </mc:Choice>
    <mc:Fallback>
      <p:transition spd="slow" advTm="51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Pulmonary HTN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/>
              <a:t>Treatment</a:t>
            </a:r>
          </a:p>
          <a:p>
            <a:pPr lvl="1"/>
            <a:r>
              <a:rPr lang="en-US" sz="2800" dirty="0"/>
              <a:t>Oxygen</a:t>
            </a:r>
          </a:p>
          <a:p>
            <a:pPr lvl="1"/>
            <a:r>
              <a:rPr lang="en-US" sz="2800" dirty="0"/>
              <a:t>Fluid limit</a:t>
            </a:r>
          </a:p>
          <a:p>
            <a:pPr lvl="1"/>
            <a:r>
              <a:rPr lang="en-US" sz="2800" dirty="0"/>
              <a:t>Diuretics</a:t>
            </a:r>
          </a:p>
          <a:p>
            <a:pPr lvl="1"/>
            <a:r>
              <a:rPr lang="en-US" sz="2800" dirty="0"/>
              <a:t>Cardiac glycosides</a:t>
            </a:r>
          </a:p>
          <a:p>
            <a:pPr lvl="1"/>
            <a:r>
              <a:rPr lang="en-US" sz="2800" dirty="0"/>
              <a:t>Calcium channel blockers</a:t>
            </a:r>
          </a:p>
          <a:p>
            <a:pPr lvl="1"/>
            <a:r>
              <a:rPr lang="en-US" sz="2800" dirty="0"/>
              <a:t>Prostaglandin (Prostacyclin)</a:t>
            </a:r>
          </a:p>
          <a:p>
            <a:pPr lvl="1"/>
            <a:r>
              <a:rPr lang="en-US" sz="2800" dirty="0"/>
              <a:t>Anticoagulants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44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80"/>
    </mc:Choice>
    <mc:Fallback>
      <p:transition spd="slow" advTm="22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/>
              <a:t>Severe lung injury</a:t>
            </a:r>
          </a:p>
          <a:p>
            <a:r>
              <a:rPr lang="en-US" sz="2800" dirty="0"/>
              <a:t>Sudden progressive </a:t>
            </a:r>
          </a:p>
          <a:p>
            <a:pPr lvl="1"/>
            <a:r>
              <a:rPr lang="en-US" sz="2400" dirty="0"/>
              <a:t>pulmonary edema</a:t>
            </a:r>
          </a:p>
          <a:p>
            <a:pPr lvl="1"/>
            <a:r>
              <a:rPr lang="en-US" sz="2400" dirty="0"/>
              <a:t>increasing lung infiltrates</a:t>
            </a:r>
          </a:p>
          <a:p>
            <a:pPr lvl="1"/>
            <a:r>
              <a:rPr lang="en-US" sz="2400" dirty="0"/>
              <a:t>refractory hypoxemia</a:t>
            </a:r>
          </a:p>
          <a:p>
            <a:pPr lvl="1"/>
            <a:r>
              <a:rPr lang="en-US" sz="2400" dirty="0"/>
              <a:t>decreased lung compliance</a:t>
            </a:r>
          </a:p>
          <a:p>
            <a:r>
              <a:rPr lang="en-US" sz="2800" dirty="0"/>
              <a:t>Symptoms</a:t>
            </a:r>
          </a:p>
          <a:p>
            <a:pPr lvl="1"/>
            <a:r>
              <a:rPr lang="en-US" sz="2400" dirty="0"/>
              <a:t>Rapid onset severe dyspnea</a:t>
            </a:r>
          </a:p>
          <a:p>
            <a:pPr lvl="1"/>
            <a:r>
              <a:rPr lang="en-US" sz="2400" dirty="0"/>
              <a:t>Hypoxemia not respond to oxygen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31" y="1447800"/>
            <a:ext cx="8403951" cy="5105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285800" y="2914920"/>
              <a:ext cx="4463280" cy="264960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76440" y="2905560"/>
                <a:ext cx="4482000" cy="26683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3358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60"/>
    </mc:Choice>
    <mc:Fallback>
      <p:transition spd="slow" advTm="54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 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Figure 23-5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46" y="1580050"/>
            <a:ext cx="7734471" cy="47910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17560" y="2240640"/>
              <a:ext cx="6671160" cy="403200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8200" y="2231280"/>
                <a:ext cx="6689880" cy="40507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92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24"/>
    </mc:Choice>
    <mc:Fallback>
      <p:transition spd="slow" advTm="65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49640" y="1355400"/>
              <a:ext cx="8531280" cy="498528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0280" y="1346040"/>
                <a:ext cx="8550000" cy="5004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8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10"/>
    </mc:Choice>
    <mc:Fallback>
      <p:transition spd="slow" advTm="45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manifestations 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94100" indent="-457200">
              <a:buFont typeface="+mj-lt"/>
              <a:buAutoNum type="arabicPeriod"/>
            </a:pPr>
            <a:r>
              <a:rPr lang="en-US" sz="2400" dirty="0"/>
              <a:t>Clear to Crackles to Wheezes </a:t>
            </a:r>
          </a:p>
          <a:p>
            <a:pPr marL="494100" indent="-457200">
              <a:buFont typeface="+mj-lt"/>
              <a:buAutoNum type="arabicPeriod"/>
            </a:pPr>
            <a:r>
              <a:rPr lang="en-US" sz="2400" dirty="0"/>
              <a:t>Tidal volume decreases</a:t>
            </a:r>
          </a:p>
          <a:p>
            <a:pPr marL="494100" indent="-457200">
              <a:buFont typeface="+mj-lt"/>
              <a:buAutoNum type="arabicPeriod"/>
            </a:pPr>
            <a:r>
              <a:rPr lang="en-US" sz="2400" dirty="0"/>
              <a:t>Increasing restlessness</a:t>
            </a:r>
          </a:p>
          <a:p>
            <a:pPr marL="494100" indent="-457200">
              <a:buFont typeface="+mj-lt"/>
              <a:buAutoNum type="arabicPeriod"/>
            </a:pPr>
            <a:r>
              <a:rPr lang="en-US" sz="2400" dirty="0"/>
              <a:t>Dyspnea/tachypnea</a:t>
            </a:r>
          </a:p>
          <a:p>
            <a:pPr marL="494100" indent="-457200">
              <a:buFont typeface="+mj-lt"/>
              <a:buAutoNum type="arabicPeriod"/>
            </a:pPr>
            <a:r>
              <a:rPr lang="en-US" sz="2400" dirty="0"/>
              <a:t>Dec O2 Sat</a:t>
            </a:r>
          </a:p>
          <a:p>
            <a:pPr marL="494100" indent="-457200">
              <a:buFont typeface="+mj-lt"/>
              <a:buAutoNum type="arabicPeriod"/>
            </a:pPr>
            <a:r>
              <a:rPr lang="en-US" sz="2400" dirty="0"/>
              <a:t>Cyanosis/accessory muscles</a:t>
            </a:r>
          </a:p>
          <a:p>
            <a:pPr marL="494100" indent="-457200">
              <a:buFont typeface="+mj-lt"/>
              <a:buAutoNum type="arabicPeriod"/>
            </a:pPr>
            <a:r>
              <a:rPr lang="en-US" sz="2400" dirty="0"/>
              <a:t>Blood tinged</a:t>
            </a:r>
            <a:r>
              <a:rPr lang="en-US" sz="2400"/>
              <a:t>, frothy sputum</a:t>
            </a:r>
            <a:endParaRPr lang="en-US" sz="2400" dirty="0"/>
          </a:p>
          <a:p>
            <a:pPr marL="36900" indent="0">
              <a:buNone/>
            </a:pPr>
            <a:endParaRPr lang="en-US" sz="24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10480" y="4188240"/>
              <a:ext cx="1185840" cy="95760"/>
            </p14:xfrm>
          </p:contentPart>
        </mc:Choice>
        <mc:Fallback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01120" y="4178880"/>
                <a:ext cx="1204560" cy="1144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23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23"/>
    </mc:Choice>
    <mc:Fallback>
      <p:transition spd="slow" advTm="24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manifestations 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Oxygenation failure</a:t>
            </a:r>
          </a:p>
          <a:p>
            <a:pPr lvl="1"/>
            <a:r>
              <a:rPr lang="en-US" sz="2800" dirty="0"/>
              <a:t>paO2 &lt; 50 with O2 of 50% or more</a:t>
            </a:r>
          </a:p>
          <a:p>
            <a:r>
              <a:rPr lang="en-US" sz="3200" dirty="0"/>
              <a:t>Patient does not improve despite oxygen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886200"/>
            <a:ext cx="3403600" cy="25527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21800" y="2233800"/>
              <a:ext cx="3836520" cy="97416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12440" y="2224440"/>
                <a:ext cx="3855240" cy="9928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7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47"/>
    </mc:Choice>
    <mc:Fallback>
      <p:transition spd="slow" advTm="10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28600"/>
            <a:ext cx="7765322" cy="970450"/>
          </a:xfrm>
        </p:spPr>
        <p:txBody>
          <a:bodyPr/>
          <a:lstStyle/>
          <a:p>
            <a:r>
              <a:rPr lang="en-US" dirty="0"/>
              <a:t>Management 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1295400"/>
            <a:ext cx="7765322" cy="4058751"/>
          </a:xfrm>
        </p:spPr>
        <p:txBody>
          <a:bodyPr>
            <a:noAutofit/>
          </a:bodyPr>
          <a:lstStyle/>
          <a:p>
            <a:r>
              <a:rPr lang="en-US" sz="2800" dirty="0"/>
              <a:t>Intubation with PEEP</a:t>
            </a:r>
          </a:p>
          <a:p>
            <a:r>
              <a:rPr lang="en-US" sz="2800" dirty="0"/>
              <a:t>Pharmacologic</a:t>
            </a:r>
          </a:p>
          <a:p>
            <a:r>
              <a:rPr lang="en-US" sz="2800" dirty="0"/>
              <a:t>Nutrition</a:t>
            </a:r>
          </a:p>
          <a:p>
            <a:r>
              <a:rPr lang="en-US" sz="2800" dirty="0"/>
              <a:t>Positioning</a:t>
            </a:r>
          </a:p>
          <a:p>
            <a:r>
              <a:rPr lang="en-US" sz="2800" dirty="0"/>
              <a:t>Supportive care</a:t>
            </a:r>
          </a:p>
          <a:p>
            <a:r>
              <a:rPr lang="en-US" sz="2800" dirty="0"/>
              <a:t>Newer therapy</a:t>
            </a:r>
          </a:p>
          <a:p>
            <a:pPr lvl="1"/>
            <a:r>
              <a:rPr lang="en-US" sz="2400" dirty="0"/>
              <a:t>Extracorporeal membrane oxygenator (ECMO)</a:t>
            </a:r>
          </a:p>
          <a:p>
            <a:pPr lvl="1"/>
            <a:r>
              <a:rPr lang="en-US" sz="2400" dirty="0"/>
              <a:t>Low frequency positive pressure oxygenation</a:t>
            </a:r>
          </a:p>
          <a:p>
            <a:pPr lvl="1"/>
            <a:r>
              <a:rPr lang="en-US" sz="2400" dirty="0"/>
              <a:t>Increased survival 10-48%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44800" y="1736640"/>
              <a:ext cx="1894320" cy="1328400"/>
            </p14:xfrm>
          </p:contentPart>
        </mc:Choice>
        <mc:Fallback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5440" y="1727280"/>
                <a:ext cx="1913040" cy="13471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14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258"/>
    </mc:Choice>
    <mc:Fallback>
      <p:transition spd="slow" advTm="74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Respiratory system: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Diffusion</a:t>
            </a:r>
          </a:p>
          <a:p>
            <a:r>
              <a:rPr lang="en-US" sz="2800" dirty="0"/>
              <a:t>Perfusion</a:t>
            </a:r>
          </a:p>
          <a:p>
            <a:r>
              <a:rPr lang="en-US" sz="2800" dirty="0"/>
              <a:t>Ventilation/Perfusion (VQ ratio)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657600"/>
            <a:ext cx="3810000" cy="304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92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93"/>
    </mc:Choice>
    <mc:Fallback>
      <p:transition spd="slow" advTm="69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Pulmonary Embolus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1196977"/>
              </p:ext>
            </p:extLst>
          </p:nvPr>
        </p:nvGraphicFramePr>
        <p:xfrm>
          <a:off x="609600" y="914400"/>
          <a:ext cx="80772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Rectangle 4"/>
          <p:cNvSpPr/>
          <p:nvPr/>
        </p:nvSpPr>
        <p:spPr>
          <a:xfrm>
            <a:off x="228600" y="2286000"/>
            <a:ext cx="8610600" cy="213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5056" y="4343400"/>
            <a:ext cx="8610600" cy="22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213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62"/>
    </mc:Choice>
    <mc:Fallback>
      <p:transition spd="slow" advTm="22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152400"/>
            <a:ext cx="7765322" cy="970450"/>
          </a:xfrm>
        </p:spPr>
        <p:txBody>
          <a:bodyPr/>
          <a:lstStyle/>
          <a:p>
            <a:r>
              <a:rPr lang="en-US" dirty="0"/>
              <a:t>Prevention &amp; treatment of 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1122849"/>
            <a:ext cx="7765322" cy="4058751"/>
          </a:xfrm>
        </p:spPr>
        <p:txBody>
          <a:bodyPr>
            <a:noAutofit/>
          </a:bodyPr>
          <a:lstStyle/>
          <a:p>
            <a:r>
              <a:rPr lang="en-US" sz="2800" dirty="0"/>
              <a:t>Prevention Chart 23-9</a:t>
            </a:r>
          </a:p>
          <a:p>
            <a:pPr lvl="1"/>
            <a:r>
              <a:rPr lang="en-US" sz="2400" dirty="0"/>
              <a:t>Exercises prevent venous stasis</a:t>
            </a:r>
          </a:p>
          <a:p>
            <a:pPr lvl="1"/>
            <a:r>
              <a:rPr lang="en-US" sz="2400" dirty="0"/>
              <a:t>Early ambulation</a:t>
            </a:r>
          </a:p>
          <a:p>
            <a:pPr lvl="1"/>
            <a:r>
              <a:rPr lang="en-US" sz="2400" dirty="0"/>
              <a:t>Anticoagulant</a:t>
            </a:r>
          </a:p>
          <a:p>
            <a:pPr lvl="1"/>
            <a:r>
              <a:rPr lang="en-US" sz="2400" dirty="0"/>
              <a:t>SCD</a:t>
            </a:r>
          </a:p>
          <a:p>
            <a:r>
              <a:rPr lang="en-US" sz="2800" dirty="0"/>
              <a:t>Treatment</a:t>
            </a:r>
          </a:p>
          <a:p>
            <a:pPr lvl="1"/>
            <a:r>
              <a:rPr lang="en-US" sz="2400" dirty="0"/>
              <a:t>Improve </a:t>
            </a:r>
            <a:r>
              <a:rPr lang="en-US" sz="2400" dirty="0" err="1"/>
              <a:t>resp</a:t>
            </a:r>
            <a:r>
              <a:rPr lang="en-US" sz="2400" dirty="0"/>
              <a:t>/cardio status</a:t>
            </a:r>
          </a:p>
          <a:p>
            <a:pPr lvl="1"/>
            <a:r>
              <a:rPr lang="en-US" sz="2400" dirty="0"/>
              <a:t>Anticoagulation</a:t>
            </a:r>
          </a:p>
          <a:p>
            <a:pPr lvl="1"/>
            <a:r>
              <a:rPr lang="en-US" sz="2400" dirty="0"/>
              <a:t>Thrombolytics</a:t>
            </a:r>
          </a:p>
          <a:p>
            <a:pPr lvl="1"/>
            <a:r>
              <a:rPr lang="en-US" sz="2400" dirty="0"/>
              <a:t>Surgery </a:t>
            </a:r>
          </a:p>
          <a:p>
            <a:pPr lvl="1"/>
            <a:endParaRPr lang="en-US" sz="2400" dirty="0"/>
          </a:p>
          <a:p>
            <a:endParaRPr lang="en-US" sz="2800" dirty="0"/>
          </a:p>
        </p:txBody>
      </p:sp>
      <p:pic>
        <p:nvPicPr>
          <p:cNvPr id="5122" name="Picture 2" descr="\\avc.edu\private\UserDocs\CScudmore\My Documents\My Pictures\Respiratory\blood-clot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142" y="3733800"/>
            <a:ext cx="3791857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323040" y="4038480"/>
              <a:ext cx="2106000" cy="2220480"/>
            </p14:xfrm>
          </p:contentPart>
        </mc:Choice>
        <mc:Fallback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13680" y="4029120"/>
                <a:ext cx="2124720" cy="22392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38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55"/>
    </mc:Choice>
    <mc:Fallback>
      <p:transition spd="slow" advTm="22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20997584">
            <a:off x="788359" y="1230262"/>
            <a:ext cx="629342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/>
                <a:solidFill>
                  <a:prstClr val="black"/>
                </a:solidFill>
              </a:rPr>
              <a:t>Pause Point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276600"/>
            <a:ext cx="4114800" cy="3086100"/>
          </a:xfrm>
          <a:prstGeom prst="rect">
            <a:avLst/>
          </a:prstGeom>
        </p:spPr>
      </p:pic>
      <p:pic>
        <p:nvPicPr>
          <p:cNvPr id="8" name="Good ques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9600" y="6057900"/>
            <a:ext cx="609600" cy="609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9"/>
    </mc:Choice>
    <mc:Fallback>
      <p:transition spd="slow" advTm="3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1" objId="8"/>
        <p14:stopEvt time="3739" objId="8"/>
      </p14:showEvtLst>
    </p:ext>
  </p:extLs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 patient with a massive pulmonary embolism will have an ABG analysis performed to determine the extent of hypoxia.  The acid-base disorder that may be present is:</a:t>
            </a:r>
          </a:p>
          <a:p>
            <a:endParaRPr lang="en-US" sz="2800" dirty="0"/>
          </a:p>
          <a:p>
            <a:pPr lvl="1"/>
            <a:r>
              <a:rPr lang="en-US" sz="2400" dirty="0"/>
              <a:t>A.  Metabolic acidosis.</a:t>
            </a:r>
          </a:p>
          <a:p>
            <a:pPr lvl="1"/>
            <a:r>
              <a:rPr lang="en-US" sz="2400" dirty="0"/>
              <a:t>B.  Metabolic alkalosis.</a:t>
            </a:r>
          </a:p>
          <a:p>
            <a:pPr lvl="1"/>
            <a:r>
              <a:rPr lang="en-US" sz="2400" dirty="0"/>
              <a:t>C.  Respiratory Acidosis.</a:t>
            </a:r>
          </a:p>
          <a:p>
            <a:pPr lvl="1"/>
            <a:r>
              <a:rPr lang="en-US" sz="2400" dirty="0"/>
              <a:t>D.  Respiratory Alkalosis.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91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41"/>
    </mc:Choice>
    <mc:Fallback>
      <p:transition spd="slow" advTm="31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85" y="457200"/>
            <a:ext cx="8912615" cy="5943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54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78"/>
    </mc:Choice>
    <mc:Fallback>
      <p:transition spd="slow" advTm="16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Oral</a:t>
            </a:r>
          </a:p>
          <a:p>
            <a:r>
              <a:rPr lang="en-US" sz="2400" dirty="0"/>
              <a:t>Nasal trumpet</a:t>
            </a:r>
          </a:p>
          <a:p>
            <a:r>
              <a:rPr lang="en-US" sz="2400" dirty="0"/>
              <a:t>Endotracheal tubes (ETT)</a:t>
            </a:r>
          </a:p>
          <a:p>
            <a:r>
              <a:rPr lang="en-US" sz="2400" dirty="0"/>
              <a:t>Tracheostomy tubes (</a:t>
            </a:r>
            <a:r>
              <a:rPr lang="en-US" sz="2400" dirty="0" err="1"/>
              <a:t>Trach</a:t>
            </a:r>
            <a:r>
              <a:rPr lang="en-US" sz="2400" dirty="0"/>
              <a:t>)</a:t>
            </a:r>
          </a:p>
          <a:p>
            <a:endParaRPr lang="en-US" sz="2400" dirty="0"/>
          </a:p>
        </p:txBody>
      </p:sp>
      <p:pic>
        <p:nvPicPr>
          <p:cNvPr id="3074" name="Picture 2" descr="\\avc.edu\private\UserDocs\CScudmore\My Documents\My Pictures\Respiratory\ARRAY_HP_FS03OrphrynglArwy_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4114800"/>
            <a:ext cx="43815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43960" y="1661760"/>
              <a:ext cx="3407040" cy="4502160"/>
            </p14:xfrm>
          </p:contentPart>
        </mc:Choice>
        <mc:Fallback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34600" y="1652400"/>
                <a:ext cx="3425760" cy="45208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96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36"/>
    </mc:Choice>
    <mc:Fallback>
      <p:transition spd="slow" advTm="49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Endotracheal intubation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Placement of airway for mechanical ventilation</a:t>
            </a:r>
          </a:p>
          <a:p>
            <a:r>
              <a:rPr lang="en-US" dirty="0"/>
              <a:t>Removal of secretions</a:t>
            </a:r>
          </a:p>
          <a:p>
            <a:r>
              <a:rPr lang="en-US" dirty="0"/>
              <a:t>Purpose/complications tube cuff</a:t>
            </a:r>
          </a:p>
          <a:p>
            <a:r>
              <a:rPr lang="en-US" dirty="0"/>
              <a:t>Assessment cuff pressure</a:t>
            </a:r>
          </a:p>
          <a:p>
            <a:r>
              <a:rPr lang="en-US" dirty="0"/>
              <a:t>Chart 25-7 and 25-8</a:t>
            </a:r>
          </a:p>
          <a:p>
            <a:r>
              <a:rPr lang="en-US" dirty="0"/>
              <a:t>Patient assessment</a:t>
            </a:r>
          </a:p>
          <a:p>
            <a:r>
              <a:rPr lang="en-US" dirty="0"/>
              <a:t>Risk for injury/airway compromise R/T tube removal</a:t>
            </a:r>
          </a:p>
          <a:p>
            <a:r>
              <a:rPr lang="en-US" dirty="0"/>
              <a:t>Patient and family teaching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331"/>
            <a:ext cx="9144000" cy="551133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643840" y="837720"/>
              <a:ext cx="3761280" cy="443376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34480" y="828360"/>
                <a:ext cx="3780000" cy="44524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6568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435"/>
    </mc:Choice>
    <mc:Fallback>
      <p:transition spd="slow" advTm="126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76200"/>
            <a:ext cx="7765322" cy="970450"/>
          </a:xfrm>
        </p:spPr>
        <p:txBody>
          <a:bodyPr/>
          <a:lstStyle/>
          <a:p>
            <a:r>
              <a:rPr lang="en-US" dirty="0"/>
              <a:t>Tracheostomy chart 25-9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Bypasses upper airway</a:t>
            </a:r>
          </a:p>
          <a:p>
            <a:r>
              <a:rPr lang="en-US" dirty="0"/>
              <a:t>Long term airway</a:t>
            </a:r>
          </a:p>
          <a:p>
            <a:r>
              <a:rPr lang="en-US" dirty="0"/>
              <a:t>Complications</a:t>
            </a:r>
          </a:p>
          <a:p>
            <a:pPr lvl="1"/>
            <a:r>
              <a:rPr lang="en-US" dirty="0"/>
              <a:t>Bleeding</a:t>
            </a:r>
          </a:p>
          <a:p>
            <a:pPr lvl="1"/>
            <a:r>
              <a:rPr lang="en-US" dirty="0" err="1"/>
              <a:t>Pneumo</a:t>
            </a:r>
            <a:endParaRPr lang="en-US" dirty="0"/>
          </a:p>
          <a:p>
            <a:pPr lvl="1"/>
            <a:r>
              <a:rPr lang="en-US" dirty="0"/>
              <a:t>Aspiration</a:t>
            </a:r>
          </a:p>
          <a:p>
            <a:pPr lvl="1"/>
            <a:r>
              <a:rPr lang="en-US" dirty="0"/>
              <a:t>SQ Emphysema </a:t>
            </a:r>
          </a:p>
          <a:p>
            <a:pPr lvl="1"/>
            <a:r>
              <a:rPr lang="en-US" dirty="0"/>
              <a:t>Nerve damage</a:t>
            </a:r>
          </a:p>
          <a:p>
            <a:r>
              <a:rPr lang="en-US" dirty="0"/>
              <a:t>Long term problems</a:t>
            </a:r>
          </a:p>
          <a:p>
            <a:pPr lvl="1"/>
            <a:r>
              <a:rPr lang="en-US" dirty="0"/>
              <a:t>Airway obstruction</a:t>
            </a:r>
          </a:p>
          <a:p>
            <a:pPr lvl="1"/>
            <a:r>
              <a:rPr lang="en-US" dirty="0"/>
              <a:t>Infection</a:t>
            </a:r>
          </a:p>
          <a:p>
            <a:pPr lvl="1"/>
            <a:r>
              <a:rPr lang="en-US" dirty="0"/>
              <a:t>Ischemia </a:t>
            </a:r>
          </a:p>
        </p:txBody>
      </p:sp>
      <p:pic>
        <p:nvPicPr>
          <p:cNvPr id="1026" name="Picture 2" descr="\\avc.edu\private\UserDocs\CScudmore\My Documents\My Pictures\Respiratory\5d2c2234ea700264718a973f6cfc5b7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1143000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avc.edu\private\UserDocs\CScudmore\My Documents\My Pictures\Respiratory\C0013172-Replacing_tracheostomy_342x19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60108"/>
            <a:ext cx="8056851" cy="466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89240" y="2485800"/>
              <a:ext cx="4695120" cy="3657600"/>
            </p14:xfrm>
          </p:contentPart>
        </mc:Choice>
        <mc:Fallback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79880" y="2476440"/>
                <a:ext cx="4713840" cy="36763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6562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771"/>
    </mc:Choice>
    <mc:Fallback>
      <p:transition spd="slow" advTm="87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Sensitivity-inspiratory force</a:t>
            </a:r>
          </a:p>
          <a:p>
            <a:r>
              <a:rPr lang="en-US" sz="2400" dirty="0"/>
              <a:t>Tidal volume-10-15 ml/kg/min</a:t>
            </a:r>
          </a:p>
          <a:p>
            <a:r>
              <a:rPr lang="en-US" sz="2400" dirty="0"/>
              <a:t>Rate</a:t>
            </a:r>
          </a:p>
          <a:p>
            <a:r>
              <a:rPr lang="en-US" sz="2400" dirty="0"/>
              <a:t>Peak flow</a:t>
            </a:r>
          </a:p>
          <a:p>
            <a:r>
              <a:rPr lang="en-US" sz="2400" dirty="0"/>
              <a:t>High and low pressure limits</a:t>
            </a:r>
          </a:p>
          <a:p>
            <a:r>
              <a:rPr lang="en-US" sz="2400" dirty="0"/>
              <a:t>Pressure gauge</a:t>
            </a:r>
          </a:p>
          <a:p>
            <a:r>
              <a:rPr lang="en-US" sz="2400" dirty="0"/>
              <a:t>Spirometer</a:t>
            </a:r>
          </a:p>
          <a:p>
            <a:r>
              <a:rPr lang="en-US" sz="2400" dirty="0"/>
              <a:t>FIO2=oxygen %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55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08"/>
    </mc:Choice>
    <mc:Fallback>
      <p:transition spd="slow" advTm="61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853" y="304800"/>
            <a:ext cx="7765322" cy="970450"/>
          </a:xfrm>
        </p:spPr>
        <p:txBody>
          <a:bodyPr/>
          <a:lstStyle/>
          <a:p>
            <a:r>
              <a:rPr lang="en-US" dirty="0"/>
              <a:t>Mechanical ventilation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853" y="1524000"/>
            <a:ext cx="7765322" cy="4058751"/>
          </a:xfrm>
        </p:spPr>
        <p:txBody>
          <a:bodyPr>
            <a:noAutofit/>
          </a:bodyPr>
          <a:lstStyle/>
          <a:p>
            <a:r>
              <a:rPr lang="en-US" sz="2800" dirty="0"/>
              <a:t>Positive or negative pressure breathing device</a:t>
            </a:r>
          </a:p>
          <a:p>
            <a:r>
              <a:rPr lang="en-US" sz="2800" dirty="0"/>
              <a:t>Maintain ventilation or oxygenation</a:t>
            </a:r>
          </a:p>
          <a:p>
            <a:r>
              <a:rPr lang="en-US" sz="2800" dirty="0"/>
              <a:t>Indications-chart 25-11</a:t>
            </a:r>
          </a:p>
          <a:p>
            <a:r>
              <a:rPr lang="en-US" sz="2800" dirty="0"/>
              <a:t>Negative pressure</a:t>
            </a:r>
          </a:p>
          <a:p>
            <a:pPr lvl="1"/>
            <a:r>
              <a:rPr lang="en-US" sz="2400" dirty="0"/>
              <a:t>“iron lung” chest cuirass</a:t>
            </a:r>
          </a:p>
          <a:p>
            <a:r>
              <a:rPr lang="en-US" sz="2800" dirty="0"/>
              <a:t>Positive pressure</a:t>
            </a:r>
          </a:p>
          <a:p>
            <a:pPr lvl="1"/>
            <a:r>
              <a:rPr lang="en-US" sz="2400" dirty="0"/>
              <a:t>Pressure cycled</a:t>
            </a:r>
          </a:p>
          <a:p>
            <a:pPr lvl="1"/>
            <a:r>
              <a:rPr lang="en-US" sz="2400" dirty="0"/>
              <a:t>Time cycled</a:t>
            </a:r>
          </a:p>
          <a:p>
            <a:pPr lvl="1"/>
            <a:r>
              <a:rPr lang="en-US" sz="2400" dirty="0"/>
              <a:t>Volume cycled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31800"/>
            <a:ext cx="4648200" cy="6197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86000" y="1143000"/>
            <a:ext cx="2438400" cy="274320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7415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09"/>
    </mc:Choice>
    <mc:Fallback>
      <p:transition spd="slow" advTm="56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Respiratory system: V/Q Imbalance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V=Q	Normal</a:t>
            </a:r>
          </a:p>
          <a:p>
            <a:pPr lvl="1"/>
            <a:r>
              <a:rPr lang="en-US" sz="2600" dirty="0"/>
              <a:t>Ventilation=perfusion</a:t>
            </a:r>
          </a:p>
          <a:p>
            <a:r>
              <a:rPr lang="en-US" sz="2800" dirty="0"/>
              <a:t>V&gt;Q	Dead space</a:t>
            </a:r>
          </a:p>
          <a:p>
            <a:pPr lvl="1"/>
            <a:r>
              <a:rPr lang="en-US" sz="2600" dirty="0"/>
              <a:t>PE, cardiogenic shock</a:t>
            </a:r>
          </a:p>
          <a:p>
            <a:r>
              <a:rPr lang="en-US" sz="2800" dirty="0"/>
              <a:t>Q&gt;V 	Shunting</a:t>
            </a:r>
          </a:p>
          <a:p>
            <a:pPr lvl="1"/>
            <a:r>
              <a:rPr lang="en-US" sz="2600" dirty="0"/>
              <a:t>Obstruction, PNA, mucous plug, atelectasis</a:t>
            </a:r>
          </a:p>
          <a:p>
            <a:r>
              <a:rPr lang="en-US" sz="2800" dirty="0"/>
              <a:t>No V/Q	Silent unit</a:t>
            </a:r>
          </a:p>
          <a:p>
            <a:pPr lvl="1"/>
            <a:r>
              <a:rPr lang="en-US" sz="2600" dirty="0"/>
              <a:t>PNA, ARDS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524000"/>
            <a:ext cx="8890000" cy="42672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225000" y="1764000"/>
              <a:ext cx="5696640" cy="370512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234360" y="1754640"/>
                <a:ext cx="5715360" cy="37238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7289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999"/>
    </mc:Choice>
    <mc:Fallback>
      <p:transition spd="slow" advTm="114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cycled ventilator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4 functions</a:t>
            </a:r>
          </a:p>
          <a:p>
            <a:pPr lvl="1"/>
            <a:r>
              <a:rPr lang="en-US" sz="2800" dirty="0"/>
              <a:t>Takes over work of breathing</a:t>
            </a:r>
          </a:p>
          <a:p>
            <a:pPr lvl="1"/>
            <a:r>
              <a:rPr lang="en-US" sz="2800" dirty="0"/>
              <a:t>Fixed volume of air</a:t>
            </a:r>
          </a:p>
          <a:p>
            <a:pPr lvl="1"/>
            <a:r>
              <a:rPr lang="en-US" sz="2800" dirty="0"/>
              <a:t>Limits peak pressures</a:t>
            </a:r>
          </a:p>
          <a:p>
            <a:pPr lvl="2"/>
            <a:r>
              <a:rPr lang="en-US" sz="2400" dirty="0"/>
              <a:t>Forces exerted on patient’s airway</a:t>
            </a:r>
          </a:p>
          <a:p>
            <a:pPr lvl="1"/>
            <a:r>
              <a:rPr lang="en-US" sz="2800" dirty="0"/>
              <a:t>Allows periodic sighs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75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81"/>
    </mc:Choice>
    <mc:Fallback>
      <p:transition spd="slow" advTm="20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Non-invasive pos. press. ventilation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Mask or device maintain seal, permit ventilation</a:t>
            </a:r>
          </a:p>
          <a:p>
            <a:r>
              <a:rPr lang="en-US" dirty="0"/>
              <a:t>Indications</a:t>
            </a:r>
          </a:p>
          <a:p>
            <a:r>
              <a:rPr lang="en-US" dirty="0"/>
              <a:t>CPAP</a:t>
            </a:r>
          </a:p>
          <a:p>
            <a:r>
              <a:rPr lang="en-US" dirty="0" err="1"/>
              <a:t>BiPAP</a:t>
            </a:r>
            <a:endParaRPr lang="en-US" dirty="0"/>
          </a:p>
          <a:p>
            <a:endParaRPr lang="en-US" dirty="0"/>
          </a:p>
        </p:txBody>
      </p:sp>
      <p:pic>
        <p:nvPicPr>
          <p:cNvPr id="4098" name="Picture 2" descr="\\avc.edu\private\UserDocs\CScudmore\My Documents\My Pictures\Respiratory\Bipap machi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088618"/>
            <a:ext cx="5016500" cy="476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avc.edu\private\UserDocs\CScudmore\My Documents\My Pictures\Respiratory\BipapMannequi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33800"/>
            <a:ext cx="2590800" cy="293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65560" y="1695960"/>
              <a:ext cx="8388000" cy="4651560"/>
            </p14:xfrm>
          </p:contentPart>
        </mc:Choice>
        <mc:Fallback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6200" y="1686600"/>
                <a:ext cx="8406720" cy="46702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02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83"/>
    </mc:Choice>
    <mc:Fallback>
      <p:transition spd="slow" advTm="65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modes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Controlled (CMV, PRVC)</a:t>
            </a:r>
          </a:p>
          <a:p>
            <a:pPr lvl="1"/>
            <a:r>
              <a:rPr lang="en-US" sz="2400" dirty="0"/>
              <a:t>Preset volume at preset rate, spontaneous effort locked out</a:t>
            </a:r>
          </a:p>
          <a:p>
            <a:r>
              <a:rPr lang="en-US" sz="2800" dirty="0"/>
              <a:t>Assist controlled</a:t>
            </a:r>
          </a:p>
          <a:p>
            <a:pPr lvl="1"/>
            <a:r>
              <a:rPr lang="en-US" sz="2400" dirty="0"/>
              <a:t>Preset volume at preset rate, patient may trigger breath, negative inspiratory effort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24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10"/>
    </mc:Choice>
    <mc:Fallback>
      <p:transition spd="slow" advTm="42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modes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SIMV</a:t>
            </a:r>
          </a:p>
          <a:p>
            <a:pPr lvl="1"/>
            <a:r>
              <a:rPr lang="en-US" sz="2800" dirty="0"/>
              <a:t>Preset min number of breaths synchronously delivered</a:t>
            </a:r>
          </a:p>
          <a:p>
            <a:pPr lvl="1"/>
            <a:r>
              <a:rPr lang="en-US" sz="2800" dirty="0"/>
              <a:t>Patient may take own breaths with variable volumes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41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34"/>
    </mc:Choice>
    <mc:Fallback>
      <p:transition spd="slow" advTm="38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modes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CPAP</a:t>
            </a:r>
          </a:p>
          <a:p>
            <a:pPr lvl="1"/>
            <a:r>
              <a:rPr lang="en-US" sz="2400" dirty="0"/>
              <a:t>Spontaneous ventilation with positive airway pressure</a:t>
            </a:r>
          </a:p>
          <a:p>
            <a:r>
              <a:rPr lang="en-US" sz="2800" dirty="0"/>
              <a:t>Pressure Support (PS)</a:t>
            </a:r>
          </a:p>
          <a:p>
            <a:pPr lvl="1"/>
            <a:r>
              <a:rPr lang="en-US" sz="2400" dirty="0"/>
              <a:t>Pressure assistance with each spontaneous breath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9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03"/>
    </mc:Choice>
    <mc:Fallback>
      <p:transition spd="slow" advTm="28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modes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PEEP</a:t>
            </a:r>
          </a:p>
          <a:p>
            <a:pPr lvl="1"/>
            <a:r>
              <a:rPr lang="en-US" sz="2800" dirty="0"/>
              <a:t>Airway pressure not allowed to turn to zero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118788"/>
            <a:ext cx="2466975" cy="18478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58480" y="2288160"/>
              <a:ext cx="1253880" cy="8892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49120" y="2278800"/>
                <a:ext cx="1272600" cy="1076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4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34"/>
    </mc:Choice>
    <mc:Fallback>
      <p:transition spd="slow" advTm="15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20997584">
            <a:off x="788359" y="1230262"/>
            <a:ext cx="629342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/>
                <a:solidFill>
                  <a:prstClr val="black"/>
                </a:solidFill>
              </a:rPr>
              <a:t>Pause Point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276600"/>
            <a:ext cx="4114800" cy="3086100"/>
          </a:xfrm>
          <a:prstGeom prst="rect">
            <a:avLst/>
          </a:prstGeom>
        </p:spPr>
      </p:pic>
      <p:pic>
        <p:nvPicPr>
          <p:cNvPr id="8" name="Good ques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9600" y="6057900"/>
            <a:ext cx="609600" cy="609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4"/>
    </mc:Choice>
    <mc:Fallback>
      <p:transition spd="slow" advTm="4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8" objId="8"/>
        <p14:stopEvt time="4134" objId="8"/>
      </p14:showEvtLst>
    </p:ext>
  </p:extLs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2405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346" y="685800"/>
            <a:ext cx="7765322" cy="4058751"/>
          </a:xfrm>
        </p:spPr>
        <p:txBody>
          <a:bodyPr>
            <a:noAutofit/>
          </a:bodyPr>
          <a:lstStyle/>
          <a:p>
            <a:pPr marL="36900" indent="0">
              <a:buNone/>
            </a:pPr>
            <a:r>
              <a:rPr lang="en-US" sz="2800" dirty="0"/>
              <a:t>How does PEEP improve oxygenation?</a:t>
            </a:r>
          </a:p>
          <a:p>
            <a:endParaRPr lang="en-US" sz="2800" dirty="0"/>
          </a:p>
          <a:p>
            <a:pPr lvl="1"/>
            <a:r>
              <a:rPr lang="en-US" sz="2400" dirty="0"/>
              <a:t>A.  It provides more oxygen to the patient.</a:t>
            </a:r>
          </a:p>
          <a:p>
            <a:pPr lvl="1"/>
            <a:r>
              <a:rPr lang="en-US" sz="2400" dirty="0"/>
              <a:t>B.  It opens up bronchioles and allows oxygen to get 	   in the lungs.</a:t>
            </a:r>
          </a:p>
          <a:p>
            <a:pPr lvl="1"/>
            <a:r>
              <a:rPr lang="en-US" sz="2400" dirty="0"/>
              <a:t>C.  It opens up collapsed alveoli and helps keep them 	   open.</a:t>
            </a:r>
          </a:p>
          <a:p>
            <a:pPr lvl="1"/>
            <a:r>
              <a:rPr lang="en-US" sz="2400" dirty="0"/>
              <a:t>D.  It adds pressure to the lung tissue, which 	    	  	    improves gas exchange.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91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07"/>
    </mc:Choice>
    <mc:Fallback>
      <p:transition spd="slow" advTm="20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Nursing Process: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Head to toe assessment</a:t>
            </a:r>
          </a:p>
          <a:p>
            <a:r>
              <a:rPr lang="en-US" sz="2800" dirty="0"/>
              <a:t>In depth respiratory assessment</a:t>
            </a:r>
          </a:p>
          <a:p>
            <a:r>
              <a:rPr lang="en-US" sz="2800" dirty="0"/>
              <a:t>Comfort</a:t>
            </a:r>
          </a:p>
          <a:p>
            <a:r>
              <a:rPr lang="en-US" sz="2800" dirty="0"/>
              <a:t>Coping, emotional needs</a:t>
            </a:r>
          </a:p>
          <a:p>
            <a:r>
              <a:rPr lang="en-US" sz="2800" dirty="0"/>
              <a:t>Communication</a:t>
            </a:r>
          </a:p>
          <a:p>
            <a:r>
              <a:rPr lang="en-US" sz="2800" dirty="0"/>
              <a:t>Troubleshooting problems</a:t>
            </a:r>
          </a:p>
          <a:p>
            <a:pPr lvl="1"/>
            <a:r>
              <a:rPr lang="en-US" sz="2400" dirty="0"/>
              <a:t>Table 25-2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1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31"/>
    </mc:Choice>
    <mc:Fallback>
      <p:transition spd="slow" advTm="10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Nursing process: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Impaired gas exchange</a:t>
            </a:r>
          </a:p>
          <a:p>
            <a:r>
              <a:rPr lang="en-US" sz="2400" dirty="0"/>
              <a:t>Ineffective airway clearance</a:t>
            </a:r>
          </a:p>
          <a:p>
            <a:r>
              <a:rPr lang="en-US" sz="2400" dirty="0"/>
              <a:t>Risk for trauma</a:t>
            </a:r>
          </a:p>
          <a:p>
            <a:r>
              <a:rPr lang="en-US" sz="2400" dirty="0"/>
              <a:t>Impaired physical mobility</a:t>
            </a:r>
          </a:p>
          <a:p>
            <a:r>
              <a:rPr lang="en-US" sz="2400" dirty="0"/>
              <a:t>Impaired verbal communication</a:t>
            </a:r>
          </a:p>
          <a:p>
            <a:r>
              <a:rPr lang="en-US" sz="2400" dirty="0"/>
              <a:t>Defensive coping</a:t>
            </a:r>
          </a:p>
          <a:p>
            <a:r>
              <a:rPr lang="en-US" sz="2400" dirty="0"/>
              <a:t>Powerlessness 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190400" y="1709280"/>
              <a:ext cx="1083600" cy="3848400"/>
            </p14:xfrm>
          </p:contentPart>
        </mc:Choice>
        <mc:Fallback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81040" y="1699920"/>
                <a:ext cx="1102320" cy="38671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35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28"/>
    </mc:Choice>
    <mc:Fallback>
      <p:transition spd="slow" advTm="8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82750"/>
            <a:ext cx="7317786" cy="43370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78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54"/>
    </mc:Choice>
    <mc:Fallback>
      <p:transition spd="slow" advTm="12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Nursing process: Collaborative </a:t>
            </a:r>
            <a:r>
              <a:rPr lang="en-US" dirty="0" err="1"/>
              <a:t>pblm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Alterations in cardiac function</a:t>
            </a:r>
          </a:p>
          <a:p>
            <a:r>
              <a:rPr lang="en-US" sz="2800" dirty="0"/>
              <a:t>Barotrauma</a:t>
            </a:r>
          </a:p>
          <a:p>
            <a:r>
              <a:rPr lang="en-US" sz="2800" dirty="0"/>
              <a:t>Pulmonary infection</a:t>
            </a:r>
          </a:p>
          <a:p>
            <a:pPr lvl="1"/>
            <a:r>
              <a:rPr lang="en-US" sz="2400" dirty="0"/>
              <a:t>sepsis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42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93"/>
    </mc:Choice>
    <mc:Fallback>
      <p:transition spd="slow" advTm="16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Nursing process: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Goals:</a:t>
            </a:r>
          </a:p>
          <a:p>
            <a:pPr lvl="1"/>
            <a:r>
              <a:rPr lang="en-US" sz="2400" dirty="0"/>
              <a:t>Optimal gas exchange</a:t>
            </a:r>
          </a:p>
          <a:p>
            <a:pPr lvl="1"/>
            <a:r>
              <a:rPr lang="en-US" sz="2400" dirty="0"/>
              <a:t>Maintenance patent airway</a:t>
            </a:r>
          </a:p>
          <a:p>
            <a:pPr lvl="1"/>
            <a:r>
              <a:rPr lang="en-US" sz="2400" dirty="0"/>
              <a:t>Optimal mobility</a:t>
            </a:r>
          </a:p>
          <a:p>
            <a:pPr lvl="1"/>
            <a:r>
              <a:rPr lang="en-US" sz="2400" dirty="0"/>
              <a:t>Absence of trauma or infection</a:t>
            </a:r>
          </a:p>
          <a:p>
            <a:pPr lvl="1"/>
            <a:r>
              <a:rPr lang="en-US" sz="2400" dirty="0"/>
              <a:t>Adjustment to nonverbal communication</a:t>
            </a:r>
          </a:p>
          <a:p>
            <a:pPr lvl="1"/>
            <a:r>
              <a:rPr lang="en-US" sz="2400" dirty="0"/>
              <a:t>Acquisition of successful coping measures</a:t>
            </a:r>
          </a:p>
          <a:p>
            <a:pPr lvl="1"/>
            <a:r>
              <a:rPr lang="en-US" sz="2400" dirty="0"/>
              <a:t>Absence of complications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85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09"/>
    </mc:Choice>
    <mc:Fallback>
      <p:transition spd="slow" advTm="30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Nursing process: Interventions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Impaired Gas Exchange</a:t>
            </a:r>
          </a:p>
          <a:p>
            <a:pPr lvl="1"/>
            <a:r>
              <a:rPr lang="en-US" sz="2400" dirty="0"/>
              <a:t>Assess ABG</a:t>
            </a:r>
          </a:p>
          <a:p>
            <a:pPr lvl="1"/>
            <a:r>
              <a:rPr lang="en-US" sz="2400" dirty="0"/>
              <a:t>Auscultate lung sounds</a:t>
            </a:r>
          </a:p>
          <a:p>
            <a:pPr lvl="1"/>
            <a:r>
              <a:rPr lang="en-US" sz="2400" dirty="0"/>
              <a:t>Judicious use analgesics</a:t>
            </a:r>
          </a:p>
          <a:p>
            <a:pPr lvl="1"/>
            <a:r>
              <a:rPr lang="en-US" sz="2400" dirty="0"/>
              <a:t>Fluid balance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7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78"/>
    </mc:Choice>
    <mc:Fallback>
      <p:transition spd="slow" advTm="18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28600"/>
            <a:ext cx="7765322" cy="970450"/>
          </a:xfrm>
        </p:spPr>
        <p:txBody>
          <a:bodyPr/>
          <a:lstStyle/>
          <a:p>
            <a:r>
              <a:rPr lang="en-US" dirty="0"/>
              <a:t>Nursing process: Interventions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1371600"/>
            <a:ext cx="7765322" cy="4058751"/>
          </a:xfrm>
        </p:spPr>
        <p:txBody>
          <a:bodyPr>
            <a:noAutofit/>
          </a:bodyPr>
          <a:lstStyle/>
          <a:p>
            <a:r>
              <a:rPr lang="en-US" sz="3200" dirty="0"/>
              <a:t>Impaired Airway Clearance</a:t>
            </a:r>
          </a:p>
          <a:p>
            <a:pPr lvl="1"/>
            <a:r>
              <a:rPr lang="en-US" sz="2800" dirty="0"/>
              <a:t>Assess lung sounds every 2-4 hours</a:t>
            </a:r>
          </a:p>
          <a:p>
            <a:pPr lvl="1"/>
            <a:r>
              <a:rPr lang="en-US" sz="2800" dirty="0"/>
              <a:t>Clear airway</a:t>
            </a:r>
          </a:p>
          <a:p>
            <a:pPr lvl="2"/>
            <a:r>
              <a:rPr lang="en-US" sz="2400" dirty="0"/>
              <a:t>Suction</a:t>
            </a:r>
          </a:p>
          <a:p>
            <a:pPr lvl="2"/>
            <a:r>
              <a:rPr lang="en-US" sz="2400" dirty="0"/>
              <a:t>CPT</a:t>
            </a:r>
          </a:p>
          <a:p>
            <a:pPr lvl="2"/>
            <a:r>
              <a:rPr lang="en-US" sz="2400" dirty="0"/>
              <a:t>Positioning</a:t>
            </a:r>
          </a:p>
          <a:p>
            <a:pPr lvl="2"/>
            <a:r>
              <a:rPr lang="en-US" sz="2400" dirty="0"/>
              <a:t>Mobility</a:t>
            </a:r>
          </a:p>
          <a:p>
            <a:pPr lvl="1"/>
            <a:r>
              <a:rPr lang="en-US" sz="2800" dirty="0"/>
              <a:t>Humidification</a:t>
            </a:r>
          </a:p>
          <a:p>
            <a:pPr lvl="1"/>
            <a:r>
              <a:rPr lang="en-US" sz="2800" dirty="0"/>
              <a:t>Medications</a:t>
            </a:r>
          </a:p>
          <a:p>
            <a:pPr lvl="1"/>
            <a:endParaRPr lang="en-US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67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93"/>
    </mc:Choice>
    <mc:Fallback>
      <p:transition spd="slow" advTm="8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152400"/>
            <a:ext cx="7765322" cy="970450"/>
          </a:xfrm>
        </p:spPr>
        <p:txBody>
          <a:bodyPr/>
          <a:lstStyle/>
          <a:p>
            <a:r>
              <a:rPr lang="en-US" dirty="0"/>
              <a:t>Nursing process: Interventions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1143000"/>
            <a:ext cx="7765322" cy="4058751"/>
          </a:xfrm>
        </p:spPr>
        <p:txBody>
          <a:bodyPr>
            <a:noAutofit/>
          </a:bodyPr>
          <a:lstStyle/>
          <a:p>
            <a:r>
              <a:rPr lang="en-US" sz="2400" dirty="0"/>
              <a:t>Risk for Trauma and Infection</a:t>
            </a:r>
          </a:p>
          <a:p>
            <a:pPr lvl="1"/>
            <a:r>
              <a:rPr lang="en-US" sz="2000" dirty="0"/>
              <a:t>Infection control measures</a:t>
            </a:r>
          </a:p>
          <a:p>
            <a:pPr lvl="1"/>
            <a:r>
              <a:rPr lang="en-US" sz="2000" dirty="0"/>
              <a:t>Tube care</a:t>
            </a:r>
          </a:p>
          <a:p>
            <a:pPr lvl="1"/>
            <a:r>
              <a:rPr lang="en-US" sz="2000" dirty="0"/>
              <a:t>Cuff management</a:t>
            </a:r>
          </a:p>
          <a:p>
            <a:pPr lvl="1"/>
            <a:r>
              <a:rPr lang="en-US" sz="2000" dirty="0"/>
              <a:t>Oral care</a:t>
            </a:r>
          </a:p>
          <a:p>
            <a:pPr lvl="1"/>
            <a:r>
              <a:rPr lang="en-US" sz="2000" dirty="0"/>
              <a:t>Elevation HOB</a:t>
            </a:r>
          </a:p>
          <a:p>
            <a:r>
              <a:rPr lang="en-US" sz="2400" dirty="0"/>
              <a:t>Ventilator Associated Pneumonia (VAP) or VAE</a:t>
            </a:r>
          </a:p>
          <a:p>
            <a:pPr lvl="1"/>
            <a:r>
              <a:rPr lang="en-US" sz="2000" dirty="0"/>
              <a:t>PUD</a:t>
            </a:r>
          </a:p>
          <a:p>
            <a:pPr lvl="1"/>
            <a:r>
              <a:rPr lang="en-US" sz="2000" dirty="0"/>
              <a:t>DVT</a:t>
            </a:r>
          </a:p>
          <a:p>
            <a:pPr lvl="1"/>
            <a:r>
              <a:rPr lang="en-US" sz="2000" dirty="0"/>
              <a:t>Oral care Q2</a:t>
            </a:r>
          </a:p>
          <a:p>
            <a:pPr lvl="1"/>
            <a:r>
              <a:rPr lang="en-US" sz="2000" dirty="0"/>
              <a:t>Turn Q2</a:t>
            </a:r>
          </a:p>
          <a:p>
            <a:pPr lvl="1"/>
            <a:r>
              <a:rPr lang="en-US" sz="2000" dirty="0"/>
              <a:t>HOB 30</a:t>
            </a:r>
          </a:p>
          <a:p>
            <a:pPr lvl="1"/>
            <a:endParaRPr lang="en-US" sz="20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03640" y="4699080"/>
              <a:ext cx="749880" cy="586080"/>
            </p14:xfrm>
          </p:contentPart>
        </mc:Choice>
        <mc:Fallback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94280" y="4689720"/>
                <a:ext cx="768600" cy="6048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67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94"/>
    </mc:Choice>
    <mc:Fallback>
      <p:transition spd="slow" advTm="28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Nursing process: Interventions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ROM &amp; mobility: OOB</a:t>
            </a:r>
          </a:p>
          <a:p>
            <a:r>
              <a:rPr lang="en-US" sz="2400" dirty="0"/>
              <a:t>Communication methods</a:t>
            </a:r>
          </a:p>
          <a:p>
            <a:r>
              <a:rPr lang="en-US" sz="2400" dirty="0"/>
              <a:t>Stress reduction</a:t>
            </a:r>
          </a:p>
          <a:p>
            <a:r>
              <a:rPr lang="en-US" sz="2400" dirty="0"/>
              <a:t>Promote coping</a:t>
            </a:r>
          </a:p>
          <a:p>
            <a:r>
              <a:rPr lang="en-US" sz="2400" dirty="0"/>
              <a:t>Family teaching</a:t>
            </a:r>
          </a:p>
          <a:p>
            <a:r>
              <a:rPr lang="en-US" sz="2400" dirty="0"/>
              <a:t>Family support</a:t>
            </a:r>
          </a:p>
          <a:p>
            <a:r>
              <a:rPr lang="en-US" sz="2400" dirty="0"/>
              <a:t>Home vent care</a:t>
            </a:r>
          </a:p>
          <a:p>
            <a:r>
              <a:rPr lang="en-US" sz="2400" dirty="0"/>
              <a:t>Chart 25-14 and 25-15</a:t>
            </a:r>
          </a:p>
          <a:p>
            <a:endParaRPr lang="en-US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67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14"/>
    </mc:Choice>
    <mc:Fallback>
      <p:transition spd="slow" advTm="6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Type of airway</a:t>
            </a:r>
          </a:p>
          <a:p>
            <a:r>
              <a:rPr lang="en-US" sz="2400" dirty="0"/>
              <a:t>Type of vent</a:t>
            </a:r>
          </a:p>
          <a:p>
            <a:r>
              <a:rPr lang="en-US" sz="2400" dirty="0"/>
              <a:t>Mode and vent settings</a:t>
            </a:r>
          </a:p>
          <a:p>
            <a:r>
              <a:rPr lang="en-US" sz="2400" dirty="0"/>
              <a:t>Lung sounds</a:t>
            </a:r>
          </a:p>
          <a:p>
            <a:r>
              <a:rPr lang="en-US" sz="2400" dirty="0"/>
              <a:t>ABG results/pulse ox</a:t>
            </a:r>
          </a:p>
          <a:p>
            <a:r>
              <a:rPr lang="en-US" sz="2400" dirty="0"/>
              <a:t>ETT size and lip line</a:t>
            </a:r>
          </a:p>
          <a:p>
            <a:r>
              <a:rPr lang="en-US" sz="2400" dirty="0" err="1"/>
              <a:t>Trach</a:t>
            </a:r>
            <a:r>
              <a:rPr lang="en-US" sz="2400" dirty="0"/>
              <a:t> size </a:t>
            </a:r>
          </a:p>
          <a:p>
            <a:r>
              <a:rPr lang="en-US" sz="2400" dirty="0"/>
              <a:t>VAP protocol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38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34"/>
    </mc:Choice>
    <mc:Fallback>
      <p:transition spd="slow" advTm="23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Catheter size appropriate</a:t>
            </a:r>
          </a:p>
          <a:p>
            <a:r>
              <a:rPr lang="en-US" sz="2800" dirty="0"/>
              <a:t>Explain procedure</a:t>
            </a:r>
          </a:p>
          <a:p>
            <a:r>
              <a:rPr lang="en-US" sz="2800" dirty="0"/>
              <a:t>Pre-oxygenate 100%</a:t>
            </a:r>
          </a:p>
          <a:p>
            <a:r>
              <a:rPr lang="en-US" sz="2800" dirty="0"/>
              <a:t>Hyperventilate-manual with </a:t>
            </a:r>
            <a:r>
              <a:rPr lang="en-US" sz="2800" dirty="0" err="1"/>
              <a:t>ambu</a:t>
            </a:r>
            <a:r>
              <a:rPr lang="en-US" sz="2800" dirty="0"/>
              <a:t> bag</a:t>
            </a:r>
          </a:p>
          <a:p>
            <a:pPr marL="365760" lvl="1" indent="0">
              <a:buNone/>
            </a:pPr>
            <a:r>
              <a:rPr lang="en-US" sz="2400" dirty="0"/>
              <a:t> (if mucous plug)</a:t>
            </a:r>
          </a:p>
          <a:p>
            <a:r>
              <a:rPr lang="en-US" sz="2800" dirty="0"/>
              <a:t>Use 80-120 mmHg</a:t>
            </a:r>
          </a:p>
          <a:p>
            <a:endParaRPr lang="en-US" sz="28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21320" y="5046480"/>
              <a:ext cx="981720" cy="95760"/>
            </p14:xfrm>
          </p:contentPart>
        </mc:Choice>
        <mc:Fallback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11960" y="5037120"/>
                <a:ext cx="1000440" cy="1144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66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95"/>
    </mc:Choice>
    <mc:Fallback>
      <p:transition spd="slow" advTm="2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10-15 seconds</a:t>
            </a:r>
          </a:p>
          <a:p>
            <a:r>
              <a:rPr lang="en-US" sz="2800" dirty="0"/>
              <a:t>Reposition ETT Q24 hours</a:t>
            </a:r>
          </a:p>
          <a:p>
            <a:r>
              <a:rPr lang="en-US" sz="2800" dirty="0" err="1"/>
              <a:t>Trach</a:t>
            </a:r>
            <a:r>
              <a:rPr lang="en-US" sz="2800" dirty="0"/>
              <a:t> care Q shift &amp; </a:t>
            </a:r>
            <a:r>
              <a:rPr lang="en-US" sz="2800" dirty="0" err="1"/>
              <a:t>prn</a:t>
            </a:r>
            <a:endParaRPr lang="en-US" sz="2800" dirty="0"/>
          </a:p>
          <a:p>
            <a:r>
              <a:rPr lang="en-US" sz="2800" dirty="0"/>
              <a:t>Oral care</a:t>
            </a:r>
          </a:p>
          <a:p>
            <a:pPr lvl="1"/>
            <a:r>
              <a:rPr lang="en-US" sz="2400" dirty="0"/>
              <a:t>Brush teeth </a:t>
            </a:r>
            <a:r>
              <a:rPr lang="en-US" sz="2400" dirty="0" err="1"/>
              <a:t>chlorhexadine</a:t>
            </a:r>
            <a:r>
              <a:rPr lang="en-US" sz="2400" dirty="0"/>
              <a:t> Q12 hours</a:t>
            </a:r>
          </a:p>
          <a:p>
            <a:pPr lvl="1"/>
            <a:r>
              <a:rPr lang="en-US" sz="2400" dirty="0"/>
              <a:t>Alternate alcohol free &amp; mint Q2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96920" y="2199960"/>
              <a:ext cx="4143240" cy="2955960"/>
            </p14:xfrm>
          </p:contentPart>
        </mc:Choice>
        <mc:Fallback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7560" y="2190600"/>
                <a:ext cx="4161960" cy="29746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66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15"/>
    </mc:Choice>
    <mc:Fallback>
      <p:transition spd="slow" advTm="54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Withdrawal of vent dependence</a:t>
            </a:r>
          </a:p>
          <a:p>
            <a:r>
              <a:rPr lang="en-US" sz="2400" dirty="0"/>
              <a:t>Collaborative</a:t>
            </a:r>
          </a:p>
          <a:p>
            <a:r>
              <a:rPr lang="en-US" sz="2400" dirty="0"/>
              <a:t>Criteria</a:t>
            </a:r>
          </a:p>
          <a:p>
            <a:r>
              <a:rPr lang="en-US" sz="2400" dirty="0"/>
              <a:t>Patient prep</a:t>
            </a:r>
          </a:p>
          <a:p>
            <a:r>
              <a:rPr lang="en-US" sz="2400" dirty="0"/>
              <a:t>Methods</a:t>
            </a:r>
          </a:p>
          <a:p>
            <a:r>
              <a:rPr lang="en-US" sz="2400" dirty="0"/>
              <a:t>Chart 25-16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821" y="2590800"/>
            <a:ext cx="5194300" cy="42672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73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49"/>
    </mc:Choice>
    <mc:Fallback>
      <p:transition spd="slow" advTm="37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5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2.9|7.5|1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9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TC104033929[[fn=Slate]]</Template>
  <TotalTime>796</TotalTime>
  <Words>2834</Words>
  <Application>Microsoft Office PowerPoint</Application>
  <PresentationFormat>On-screen Show (4:3)</PresentationFormat>
  <Paragraphs>889</Paragraphs>
  <Slides>100</Slides>
  <Notes>69</Notes>
  <HiddenSlides>0</HiddenSlides>
  <MMClips>112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7" baseType="lpstr">
      <vt:lpstr>Calibri</vt:lpstr>
      <vt:lpstr>Calisto MT</vt:lpstr>
      <vt:lpstr>PressWriter Symbols</vt:lpstr>
      <vt:lpstr>Trebuchet MS</vt:lpstr>
      <vt:lpstr>Wingdings</vt:lpstr>
      <vt:lpstr>Wingdings 2</vt:lpstr>
      <vt:lpstr>Slate</vt:lpstr>
      <vt:lpstr>Acute Respiratory </vt:lpstr>
      <vt:lpstr>Respiratory system: Functions</vt:lpstr>
      <vt:lpstr>PowerPoint Presentation</vt:lpstr>
      <vt:lpstr>Respiratory system: Functions</vt:lpstr>
      <vt:lpstr>PowerPoint Presentation</vt:lpstr>
      <vt:lpstr>Respiratory system: Ventilation</vt:lpstr>
      <vt:lpstr>Respiratory system: Functions</vt:lpstr>
      <vt:lpstr>Respiratory system: V/Q Imbalance</vt:lpstr>
      <vt:lpstr>PowerPoint Presentation</vt:lpstr>
      <vt:lpstr>PowerPoint Presentation</vt:lpstr>
      <vt:lpstr>PowerPoint Presentation</vt:lpstr>
      <vt:lpstr>Respiratory system:  Complications V/Q</vt:lpstr>
      <vt:lpstr>Respiratory failure</vt:lpstr>
      <vt:lpstr>Respiratory failure: Pathogenesis</vt:lpstr>
      <vt:lpstr>Respiratory failure: 4 Causes</vt:lpstr>
      <vt:lpstr>Respiratory failure: S/S</vt:lpstr>
      <vt:lpstr>Ventilation failure</vt:lpstr>
      <vt:lpstr>Oxygenation failure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ABG analysis</vt:lpstr>
      <vt:lpstr>ABG Practice</vt:lpstr>
      <vt:lpstr>Results</vt:lpstr>
      <vt:lpstr>ABG Practice</vt:lpstr>
      <vt:lpstr>ABG Practice</vt:lpstr>
      <vt:lpstr>Results</vt:lpstr>
      <vt:lpstr>ABG Practice</vt:lpstr>
      <vt:lpstr>PowerPoint Presentation</vt:lpstr>
      <vt:lpstr>ABG Practice</vt:lpstr>
      <vt:lpstr>Results</vt:lpstr>
      <vt:lpstr>ABG Practice</vt:lpstr>
      <vt:lpstr>ABG Practice</vt:lpstr>
      <vt:lpstr>Results</vt:lpstr>
      <vt:lpstr>ABG Practice</vt:lpstr>
      <vt:lpstr>ABG Practice</vt:lpstr>
      <vt:lpstr>Results</vt:lpstr>
      <vt:lpstr>ABG Practice</vt:lpstr>
      <vt:lpstr>PowerPoint Presentation</vt:lpstr>
      <vt:lpstr>PowerPoint Presentation</vt:lpstr>
      <vt:lpstr>Acute respiratory</vt:lpstr>
      <vt:lpstr>Upper airway infections</vt:lpstr>
      <vt:lpstr>Upper airway infections</vt:lpstr>
      <vt:lpstr>Upper airway infections</vt:lpstr>
      <vt:lpstr>Upper airway infections</vt:lpstr>
      <vt:lpstr>Nursing Process: Planning</vt:lpstr>
      <vt:lpstr>Nursing process: Interventions</vt:lpstr>
      <vt:lpstr>Patient education</vt:lpstr>
      <vt:lpstr>Upper airway obstruction/trauma</vt:lpstr>
      <vt:lpstr>Upper airway obstruction/trauma</vt:lpstr>
      <vt:lpstr>Chest and lower airway infection</vt:lpstr>
      <vt:lpstr>Core measures: Pneumonia (PNA)</vt:lpstr>
      <vt:lpstr>Medical treatment: PNA</vt:lpstr>
      <vt:lpstr>Nursing process: Assessment PNA</vt:lpstr>
      <vt:lpstr>Nursing process: Interventions</vt:lpstr>
      <vt:lpstr>PowerPoint Presentation</vt:lpstr>
      <vt:lpstr>PowerPoint Presentation</vt:lpstr>
      <vt:lpstr>Pleural conditions</vt:lpstr>
      <vt:lpstr>Pulmonary HTN</vt:lpstr>
      <vt:lpstr>Pulmonary HTN</vt:lpstr>
      <vt:lpstr>Pulmonary HTN</vt:lpstr>
      <vt:lpstr>ARDS</vt:lpstr>
      <vt:lpstr>Pathophysiology ARDS</vt:lpstr>
      <vt:lpstr>PowerPoint Presentation</vt:lpstr>
      <vt:lpstr>Clinical manifestations ARDS</vt:lpstr>
      <vt:lpstr>Clinical manifestations ARDS</vt:lpstr>
      <vt:lpstr>Management ARDS</vt:lpstr>
      <vt:lpstr>Pulmonary Embolus</vt:lpstr>
      <vt:lpstr>Prevention &amp; treatment of PE</vt:lpstr>
      <vt:lpstr>PowerPoint Presentation</vt:lpstr>
      <vt:lpstr>PowerPoint Presentation</vt:lpstr>
      <vt:lpstr>PowerPoint Presentation</vt:lpstr>
      <vt:lpstr>Airways</vt:lpstr>
      <vt:lpstr>Endotracheal intubation</vt:lpstr>
      <vt:lpstr>Tracheostomy chart 25-9</vt:lpstr>
      <vt:lpstr> Definitions</vt:lpstr>
      <vt:lpstr>Mechanical ventilation</vt:lpstr>
      <vt:lpstr>Volume cycled ventilator</vt:lpstr>
      <vt:lpstr>Non-invasive pos. press. ventilation</vt:lpstr>
      <vt:lpstr>Volume modes</vt:lpstr>
      <vt:lpstr>Volume modes</vt:lpstr>
      <vt:lpstr>Volume modes</vt:lpstr>
      <vt:lpstr>Volume modes</vt:lpstr>
      <vt:lpstr>PowerPoint Presentation</vt:lpstr>
      <vt:lpstr>PowerPoint Presentation</vt:lpstr>
      <vt:lpstr>Nursing Process: Assessment</vt:lpstr>
      <vt:lpstr>Nursing process: Diagnosis</vt:lpstr>
      <vt:lpstr>Nursing process: Collaborative pblm</vt:lpstr>
      <vt:lpstr>Nursing process: Planning</vt:lpstr>
      <vt:lpstr>Nursing process: Interventions</vt:lpstr>
      <vt:lpstr>Nursing process: Interventions</vt:lpstr>
      <vt:lpstr>Nursing process: Interventions</vt:lpstr>
      <vt:lpstr>Nursing process: Interventions</vt:lpstr>
      <vt:lpstr>Documentation</vt:lpstr>
      <vt:lpstr>Suctioning</vt:lpstr>
      <vt:lpstr>Suctioning</vt:lpstr>
      <vt:lpstr>Weaning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Acute Respiratory</dc:title>
  <dc:creator>Casey Scudmore</dc:creator>
  <cp:lastModifiedBy>Casey Scudmore</cp:lastModifiedBy>
  <cp:revision>104</cp:revision>
  <dcterms:created xsi:type="dcterms:W3CDTF">2013-09-06T20:58:19Z</dcterms:created>
  <dcterms:modified xsi:type="dcterms:W3CDTF">2017-04-07T16:43:30Z</dcterms:modified>
</cp:coreProperties>
</file>